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72" r:id="rId5"/>
    <p:sldId id="259" r:id="rId6"/>
    <p:sldId id="260" r:id="rId7"/>
    <p:sldId id="269" r:id="rId8"/>
    <p:sldId id="278" r:id="rId9"/>
    <p:sldId id="279" r:id="rId10"/>
    <p:sldId id="280" r:id="rId11"/>
    <p:sldId id="276" r:id="rId12"/>
    <p:sldId id="273" r:id="rId13"/>
    <p:sldId id="282" r:id="rId14"/>
    <p:sldId id="281" r:id="rId15"/>
    <p:sldId id="283" r:id="rId16"/>
    <p:sldId id="302" r:id="rId17"/>
    <p:sldId id="284" r:id="rId18"/>
    <p:sldId id="285" r:id="rId19"/>
    <p:sldId id="286" r:id="rId20"/>
    <p:sldId id="304" r:id="rId21"/>
    <p:sldId id="287" r:id="rId22"/>
    <p:sldId id="288" r:id="rId23"/>
    <p:sldId id="289" r:id="rId24"/>
    <p:sldId id="290" r:id="rId25"/>
    <p:sldId id="291" r:id="rId26"/>
    <p:sldId id="303" r:id="rId27"/>
    <p:sldId id="263" r:id="rId28"/>
    <p:sldId id="261" r:id="rId29"/>
    <p:sldId id="293" r:id="rId30"/>
    <p:sldId id="301" r:id="rId31"/>
    <p:sldId id="305" r:id="rId32"/>
    <p:sldId id="292" r:id="rId33"/>
    <p:sldId id="275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e Vara" initials="CV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7CC"/>
    <a:srgbClr val="1592BF"/>
    <a:srgbClr val="16C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/>
    <p:restoredTop sz="94662"/>
  </p:normalViewPr>
  <p:slideViewPr>
    <p:cSldViewPr snapToGrid="0" snapToObjects="1">
      <p:cViewPr varScale="1">
        <p:scale>
          <a:sx n="70" d="100"/>
          <a:sy n="70" d="100"/>
        </p:scale>
        <p:origin x="1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05761-3BD6-E54C-81EB-5B0745EF3BF6}" type="datetimeFigureOut">
              <a:rPr lang="en-US" smtClean="0"/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60462-63F1-EE4B-8671-ECE7EED46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18157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1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Rural and frontier populations in NV; access</a:t>
            </a:r>
            <a:r>
              <a:rPr lang="en-US" baseline="0" dirty="0" smtClean="0"/>
              <a:t> to vaccines is an issue.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35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5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HCPs are trusted</a:t>
            </a:r>
            <a:r>
              <a:rPr lang="en-US" baseline="0" dirty="0" smtClean="0"/>
              <a:t> sources of health-related information. 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Combatting myths and inaccurate</a:t>
            </a:r>
            <a:r>
              <a:rPr lang="en-US" baseline="0" dirty="0" smtClean="0"/>
              <a:t> information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Communication breakdown: HCPs think they’re giving a solid recommendation, but that’s not what the patients are hearing.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Presumptive approach works best.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Make every visit a vaccine visit!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38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4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in a personal story.</a:t>
            </a:r>
          </a:p>
          <a:p>
            <a:r>
              <a:rPr lang="en-US" dirty="0" smtClean="0"/>
              <a:t>Age (young</a:t>
            </a:r>
            <a:r>
              <a:rPr lang="en-US" baseline="0" dirty="0" smtClean="0"/>
              <a:t> child, seniors are susceptible populations)</a:t>
            </a:r>
          </a:p>
          <a:p>
            <a:r>
              <a:rPr lang="en-US" baseline="0" dirty="0" smtClean="0"/>
              <a:t>Health status (immunocompromised, cancer patient, co-morbid conditions)</a:t>
            </a:r>
          </a:p>
          <a:p>
            <a:r>
              <a:rPr lang="en-US" baseline="0" dirty="0" smtClean="0"/>
              <a:t>Lifestyle (frequent traveler, frequent contact with others in your community)</a:t>
            </a:r>
          </a:p>
          <a:p>
            <a:r>
              <a:rPr lang="en-US" baseline="0" dirty="0" smtClean="0"/>
              <a:t>Occupation (healthcare worker)</a:t>
            </a:r>
          </a:p>
          <a:p>
            <a:r>
              <a:rPr lang="en-US" baseline="0" dirty="0" smtClean="0"/>
              <a:t>Other risk factors (pregnant women, obese individuals)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19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8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92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in personal</a:t>
            </a:r>
            <a:r>
              <a:rPr lang="en-US" baseline="0" dirty="0" smtClean="0"/>
              <a:t> stories</a:t>
            </a:r>
          </a:p>
          <a:p>
            <a:r>
              <a:rPr lang="en-US" baseline="0" dirty="0" smtClean="0"/>
              <a:t>FFF HCP Toolkit has a conversation flowchart that can be used for patient conversations.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in</a:t>
            </a:r>
            <a:r>
              <a:rPr lang="en-US" baseline="0" dirty="0" smtClean="0"/>
              <a:t> personal stories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93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in personal</a:t>
            </a:r>
            <a:r>
              <a:rPr lang="en-US" baseline="0" dirty="0" smtClean="0"/>
              <a:t> stories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rPr lang="en-US" b="0" dirty="0" smtClean="0"/>
              <a:t>National, non-profit</a:t>
            </a:r>
            <a:r>
              <a:rPr lang="en-US" b="0" baseline="0" dirty="0" smtClean="0"/>
              <a:t> organization in the U.S.</a:t>
            </a:r>
            <a:endParaRPr lang="en-US" b="0" dirty="0" smtClean="0"/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rPr dirty="0" smtClean="0"/>
              <a:t>Mission</a:t>
            </a:r>
            <a:r>
              <a:rPr b="0" dirty="0" smtClean="0"/>
              <a:t> </a:t>
            </a:r>
            <a:r>
              <a:rPr b="0" dirty="0"/>
              <a:t>– To save lives and reduce hospitalizations by protecting all children and their families against influenza.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Vision</a:t>
            </a:r>
            <a:r>
              <a:rPr b="0" dirty="0"/>
              <a:t> – That all families understand the seriousness of influenza and the importance of annual vaccination, and as a result all children and their families get vaccinated every year so that no one dies from this vaccine-preventable disease.</a:t>
            </a:r>
          </a:p>
        </p:txBody>
      </p:sp>
    </p:spTree>
    <p:extLst>
      <p:ext uri="{BB962C8B-B14F-4D97-AF65-F5344CB8AC3E}">
        <p14:creationId xmlns:p14="http://schemas.microsoft.com/office/powerpoint/2010/main" val="613739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in personal</a:t>
            </a:r>
            <a:r>
              <a:rPr lang="en-US" baseline="0" dirty="0" smtClean="0"/>
              <a:t> stories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35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Why did FFF develop this resource?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36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71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09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394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9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55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really make</a:t>
            </a:r>
            <a:r>
              <a:rPr lang="en-US" baseline="0" dirty="0" smtClean="0"/>
              <a:t> an impact on people, you should be including family stories in all education &amp; advocacy efforts!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231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  <a:endParaRPr b="0"/>
          </a:p>
        </p:txBody>
      </p:sp>
    </p:spTree>
    <p:extLst>
      <p:ext uri="{BB962C8B-B14F-4D97-AF65-F5344CB8AC3E}">
        <p14:creationId xmlns:p14="http://schemas.microsoft.com/office/powerpoint/2010/main" val="3981476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4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93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</a:t>
            </a:r>
            <a:r>
              <a:rPr lang="en-US" baseline="0" dirty="0" smtClean="0"/>
              <a:t> media may be a good way to reach people in remote areas (rural, frontier populations)!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49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385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13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Encourage people</a:t>
            </a:r>
            <a:r>
              <a:rPr lang="en-US" baseline="0" dirty="0" smtClean="0"/>
              <a:t> to sign up for Weekly Flu News and newsletter!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3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Georgia"/>
                <a:ea typeface="Georgia"/>
                <a:cs typeface="Georgia"/>
                <a:sym typeface="Georgia"/>
              </a:defRPr>
            </a:pPr>
            <a:endParaRPr b="0"/>
          </a:p>
        </p:txBody>
      </p:sp>
    </p:spTree>
    <p:extLst>
      <p:ext uri="{BB962C8B-B14F-4D97-AF65-F5344CB8AC3E}">
        <p14:creationId xmlns:p14="http://schemas.microsoft.com/office/powerpoint/2010/main" val="65573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6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97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100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anniversary of 1918 Spanish flu pandemic.</a:t>
            </a:r>
          </a:p>
          <a:p>
            <a:r>
              <a:rPr lang="en-US" baseline="0" dirty="0" smtClean="0"/>
              <a:t>Mention children being vaccinated for the first time require two doses.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46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7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t="15000"/>
          <a:stretch>
            <a:fillRect/>
          </a:stretch>
        </p:blipFill>
        <p:spPr>
          <a:xfrm>
            <a:off x="6350" y="5172073"/>
            <a:ext cx="1524000" cy="167640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1828800" y="274638"/>
            <a:ext cx="9753600" cy="11430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1828800" y="1600200"/>
            <a:ext cx="9753600" cy="5029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5694" y="6356350"/>
            <a:ext cx="301906" cy="2888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t="15000"/>
          <a:stretch>
            <a:fillRect/>
          </a:stretch>
        </p:blipFill>
        <p:spPr>
          <a:xfrm>
            <a:off x="6350" y="5172073"/>
            <a:ext cx="1524000" cy="1676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1828800" y="274638"/>
            <a:ext cx="9753600" cy="11430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t>Title Text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5694" y="6356350"/>
            <a:ext cx="301906" cy="2888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0">
              <a:spcBef>
                <a:spcPts val="400"/>
              </a:spcBef>
              <a:buSzTx/>
              <a:buNone/>
              <a:defRPr sz="2000"/>
            </a:lvl2pPr>
            <a:lvl3pPr marL="0" indent="0">
              <a:spcBef>
                <a:spcPts val="400"/>
              </a:spcBef>
              <a:buSzTx/>
              <a:buNone/>
              <a:defRPr sz="2000"/>
            </a:lvl3pPr>
            <a:lvl4pPr marL="0" indent="0">
              <a:spcBef>
                <a:spcPts val="400"/>
              </a:spcBef>
              <a:buSzTx/>
              <a:buNone/>
              <a:defRPr sz="2000"/>
            </a:lvl4pPr>
            <a:lvl5pPr marL="0" indent="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0">
              <a:spcBef>
                <a:spcPts val="500"/>
              </a:spcBef>
              <a:buSzTx/>
              <a:buNone/>
              <a:defRPr sz="2400" b="1"/>
            </a:lvl2pPr>
            <a:lvl3pPr marL="0" indent="0">
              <a:spcBef>
                <a:spcPts val="500"/>
              </a:spcBef>
              <a:buSzTx/>
              <a:buNone/>
              <a:defRPr sz="2400" b="1"/>
            </a:lvl3pPr>
            <a:lvl4pPr marL="0" indent="0">
              <a:spcBef>
                <a:spcPts val="500"/>
              </a:spcBef>
              <a:buSzTx/>
              <a:buNone/>
              <a:defRPr sz="2400" b="1"/>
            </a:lvl4pPr>
            <a:lvl5pPr marL="0" indent="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7" y="1535111"/>
            <a:ext cx="5389036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599" y="1435101"/>
            <a:ext cx="401108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5" y="4800600"/>
            <a:ext cx="73152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5" y="612775"/>
            <a:ext cx="73152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5" y="5367337"/>
            <a:ext cx="73152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0">
              <a:spcBef>
                <a:spcPts val="300"/>
              </a:spcBef>
              <a:buSzTx/>
              <a:buNone/>
              <a:defRPr sz="1400"/>
            </a:lvl2pPr>
            <a:lvl3pPr marL="0" indent="0">
              <a:spcBef>
                <a:spcPts val="300"/>
              </a:spcBef>
              <a:buSzTx/>
              <a:buNone/>
              <a:defRPr sz="1400"/>
            </a:lvl3pPr>
            <a:lvl4pPr marL="0" indent="0">
              <a:spcBef>
                <a:spcPts val="300"/>
              </a:spcBef>
              <a:buSzTx/>
              <a:buNone/>
              <a:defRPr sz="1400"/>
            </a:lvl4pPr>
            <a:lvl5pPr marL="0" indent="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80495" y="6245225"/>
            <a:ext cx="301907" cy="28882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 advClick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2"/>
          <p:cNvSpPr txBox="1">
            <a:spLocks noGrp="1"/>
          </p:cNvSpPr>
          <p:nvPr>
            <p:ph type="title"/>
          </p:nvPr>
        </p:nvSpPr>
        <p:spPr>
          <a:xfrm>
            <a:off x="1828800" y="2286000"/>
            <a:ext cx="9753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900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 smtClean="0"/>
              <a:t>How to Make a Strong Flu Vaccine Recommendation</a:t>
            </a:r>
            <a:endParaRPr dirty="0"/>
          </a:p>
        </p:txBody>
      </p:sp>
      <p:sp>
        <p:nvSpPr>
          <p:cNvPr id="134" name="TextBox 6"/>
          <p:cNvSpPr txBox="1"/>
          <p:nvPr/>
        </p:nvSpPr>
        <p:spPr>
          <a:xfrm>
            <a:off x="4564318" y="3943926"/>
            <a:ext cx="3979612" cy="1677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500" b="1" i="1">
                <a:solidFill>
                  <a:schemeClr val="accent2">
                    <a:lumOff val="-8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2800" dirty="0" smtClean="0">
                <a:solidFill>
                  <a:srgbClr val="1397CC"/>
                </a:solidFill>
              </a:rPr>
              <a:t>Serese Marotta</a:t>
            </a:r>
          </a:p>
          <a:p>
            <a:pPr algn="ctr">
              <a:defRPr sz="2500" b="1" i="1">
                <a:solidFill>
                  <a:schemeClr val="accent2">
                    <a:lumOff val="-8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dirty="0" smtClean="0"/>
              <a:t>Chief Operating Officer</a:t>
            </a:r>
          </a:p>
          <a:p>
            <a:pPr algn="ctr">
              <a:defRPr sz="2500" b="1" i="1">
                <a:solidFill>
                  <a:schemeClr val="accent2">
                    <a:lumOff val="-8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dirty="0" smtClean="0"/>
              <a:t>Families Fighting Flu</a:t>
            </a:r>
          </a:p>
          <a:p>
            <a:pPr algn="ctr">
              <a:defRPr sz="2500" b="1" i="1">
                <a:solidFill>
                  <a:schemeClr val="accent2">
                    <a:lumOff val="-8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dirty="0" smtClean="0"/>
              <a:t>October 18</a:t>
            </a:r>
            <a:r>
              <a:rPr dirty="0" smtClean="0"/>
              <a:t>, </a:t>
            </a:r>
            <a:r>
              <a:rPr dirty="0"/>
              <a:t>2018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itle 1"/>
          <p:cNvSpPr txBox="1">
            <a:spLocks noGrp="1"/>
          </p:cNvSpPr>
          <p:nvPr>
            <p:ph type="title"/>
          </p:nvPr>
        </p:nvSpPr>
        <p:spPr>
          <a:xfrm>
            <a:off x="1474644" y="335985"/>
            <a:ext cx="10629900" cy="73184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 smtClean="0"/>
              <a:t>Nevada Flu Vaccination Statistics</a:t>
            </a:r>
            <a:endParaRPr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89" y="1284798"/>
            <a:ext cx="10195211" cy="46835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482" y="6077564"/>
            <a:ext cx="88436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Source: CDC. </a:t>
            </a:r>
            <a:r>
              <a:rPr lang="en-US" sz="800" dirty="0" smtClean="0"/>
              <a:t>FluVaxView.2010-11 </a:t>
            </a:r>
            <a:r>
              <a:rPr lang="en-US" sz="800" dirty="0"/>
              <a:t>through 2017-18 Influenza Seasons Vaccination Coverage Trend </a:t>
            </a:r>
            <a:r>
              <a:rPr lang="en-US" sz="800" dirty="0" smtClean="0"/>
              <a:t>Report</a:t>
            </a:r>
            <a:r>
              <a:rPr lang="en-US" sz="800" dirty="0"/>
              <a:t>. https://</a:t>
            </a:r>
            <a:r>
              <a:rPr lang="en-US" sz="800" dirty="0" err="1"/>
              <a:t>www.cdc.gov</a:t>
            </a:r>
            <a:r>
              <a:rPr lang="en-US" sz="800" dirty="0"/>
              <a:t>/flu/</a:t>
            </a:r>
            <a:r>
              <a:rPr lang="en-US" sz="800" dirty="0" err="1"/>
              <a:t>fluvaxview</a:t>
            </a:r>
            <a:r>
              <a:rPr lang="en-US" sz="800" dirty="0"/>
              <a:t>/</a:t>
            </a:r>
            <a:r>
              <a:rPr lang="en-US" sz="800" dirty="0" err="1"/>
              <a:t>reportshtml</a:t>
            </a:r>
            <a:r>
              <a:rPr lang="en-US" sz="800" dirty="0"/>
              <a:t>/trends/</a:t>
            </a:r>
            <a:r>
              <a:rPr lang="en-US" sz="800" dirty="0" err="1"/>
              <a:t>index.html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0972800" y="2162433"/>
            <a:ext cx="674219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36.1%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5962303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3"/>
          <p:cNvGrpSpPr/>
          <p:nvPr/>
        </p:nvGrpSpPr>
        <p:grpSpPr>
          <a:xfrm>
            <a:off x="1930395" y="1537494"/>
            <a:ext cx="5168669" cy="907930"/>
            <a:chOff x="0" y="-1"/>
            <a:chExt cx="2163825" cy="2163828"/>
          </a:xfrm>
        </p:grpSpPr>
        <p:sp>
          <p:nvSpPr>
            <p:cNvPr id="235" name="Square"/>
            <p:cNvSpPr/>
            <p:nvPr/>
          </p:nvSpPr>
          <p:spPr>
            <a:xfrm>
              <a:off x="0" y="-1"/>
              <a:ext cx="2163825" cy="2163828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36" name="Raising Awareness"/>
            <p:cNvSpPr txBox="1"/>
            <p:nvPr/>
          </p:nvSpPr>
          <p:spPr>
            <a:xfrm>
              <a:off x="0" y="531784"/>
              <a:ext cx="2163825" cy="1100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Trusted resource</a:t>
              </a:r>
              <a:endParaRPr dirty="0"/>
            </a:p>
          </p:txBody>
        </p:sp>
      </p:grpSp>
      <p:grpSp>
        <p:nvGrpSpPr>
          <p:cNvPr id="240" name="Rectangle 41"/>
          <p:cNvGrpSpPr/>
          <p:nvPr/>
        </p:nvGrpSpPr>
        <p:grpSpPr>
          <a:xfrm>
            <a:off x="1930396" y="2626970"/>
            <a:ext cx="5168669" cy="923097"/>
            <a:chOff x="-1" y="-1"/>
            <a:chExt cx="2163828" cy="2163828"/>
          </a:xfrm>
        </p:grpSpPr>
        <p:sp>
          <p:nvSpPr>
            <p:cNvPr id="238" name="Square"/>
            <p:cNvSpPr/>
            <p:nvPr/>
          </p:nvSpPr>
          <p:spPr>
            <a:xfrm>
              <a:off x="-1" y="-1"/>
              <a:ext cx="2163828" cy="2163828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9" name="Educating/Informing"/>
            <p:cNvSpPr txBox="1"/>
            <p:nvPr/>
          </p:nvSpPr>
          <p:spPr>
            <a:xfrm>
              <a:off x="-1" y="465450"/>
              <a:ext cx="2163828" cy="1232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Educate &amp; inform patients</a:t>
              </a:r>
              <a:endParaRPr dirty="0"/>
            </a:p>
          </p:txBody>
        </p:sp>
      </p:grpSp>
      <p:grpSp>
        <p:nvGrpSpPr>
          <p:cNvPr id="243" name="Rectangle 42"/>
          <p:cNvGrpSpPr/>
          <p:nvPr/>
        </p:nvGrpSpPr>
        <p:grpSpPr>
          <a:xfrm>
            <a:off x="1930396" y="3729603"/>
            <a:ext cx="5168670" cy="940160"/>
            <a:chOff x="0" y="-1"/>
            <a:chExt cx="2163825" cy="2163828"/>
          </a:xfrm>
        </p:grpSpPr>
        <p:sp>
          <p:nvSpPr>
            <p:cNvPr id="241" name="Square"/>
            <p:cNvSpPr/>
            <p:nvPr/>
          </p:nvSpPr>
          <p:spPr>
            <a:xfrm>
              <a:off x="0" y="-1"/>
              <a:ext cx="2163825" cy="2163828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2" name="Advocating"/>
            <p:cNvSpPr txBox="1"/>
            <p:nvPr/>
          </p:nvSpPr>
          <p:spPr>
            <a:xfrm>
              <a:off x="0" y="550643"/>
              <a:ext cx="2163825" cy="1062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Protect public health</a:t>
              </a:r>
              <a:endParaRPr dirty="0"/>
            </a:p>
          </p:txBody>
        </p:sp>
      </p:grpSp>
      <p:grpSp>
        <p:nvGrpSpPr>
          <p:cNvPr id="246" name="Rectangle 43"/>
          <p:cNvGrpSpPr/>
          <p:nvPr/>
        </p:nvGrpSpPr>
        <p:grpSpPr>
          <a:xfrm>
            <a:off x="1930395" y="4862059"/>
            <a:ext cx="5168670" cy="940226"/>
            <a:chOff x="-1" y="-1"/>
            <a:chExt cx="2163828" cy="2163828"/>
          </a:xfrm>
        </p:grpSpPr>
        <p:sp>
          <p:nvSpPr>
            <p:cNvPr id="244" name="Square"/>
            <p:cNvSpPr/>
            <p:nvPr/>
          </p:nvSpPr>
          <p:spPr>
            <a:xfrm>
              <a:off x="-1" y="-1"/>
              <a:ext cx="2163828" cy="2163828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5" name="Partnering/Collaborating"/>
            <p:cNvSpPr txBox="1"/>
            <p:nvPr/>
          </p:nvSpPr>
          <p:spPr>
            <a:xfrm>
              <a:off x="-1" y="550681"/>
              <a:ext cx="2163828" cy="1062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2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400" dirty="0" smtClean="0"/>
                <a:t>Set the example!</a:t>
              </a:r>
              <a:endParaRPr sz="2400" dirty="0"/>
            </a:p>
          </p:txBody>
        </p:sp>
      </p:grpSp>
      <p:pic>
        <p:nvPicPr>
          <p:cNvPr id="247" name="FightingFlu_Worksheet_ChildDesk_FreeMaterial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77" y="2154440"/>
            <a:ext cx="4507455" cy="300497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itle 1"/>
          <p:cNvSpPr txBox="1"/>
          <p:nvPr/>
        </p:nvSpPr>
        <p:spPr>
          <a:xfrm>
            <a:off x="1490056" y="71656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The Role of Healthcare Professionals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740619009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3"/>
          <p:cNvGrpSpPr/>
          <p:nvPr/>
        </p:nvGrpSpPr>
        <p:grpSpPr>
          <a:xfrm>
            <a:off x="1715088" y="1275153"/>
            <a:ext cx="10073258" cy="1455689"/>
            <a:chOff x="-46687" y="-948024"/>
            <a:chExt cx="2270852" cy="2426599"/>
          </a:xfrm>
        </p:grpSpPr>
        <p:sp>
          <p:nvSpPr>
            <p:cNvPr id="235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36" name="Raising Awareness"/>
            <p:cNvSpPr txBox="1"/>
            <p:nvPr/>
          </p:nvSpPr>
          <p:spPr>
            <a:xfrm>
              <a:off x="48128" y="-762597"/>
              <a:ext cx="2087143" cy="2055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HCP recommendation is critically important to improving flu vaccination rates!</a:t>
              </a:r>
              <a:endParaRPr lang="en-US" dirty="0"/>
            </a:p>
          </p:txBody>
        </p:sp>
      </p:grpSp>
      <p:sp>
        <p:nvSpPr>
          <p:cNvPr id="248" name="Title 1"/>
          <p:cNvSpPr txBox="1"/>
          <p:nvPr/>
        </p:nvSpPr>
        <p:spPr>
          <a:xfrm>
            <a:off x="1490056" y="71656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The Critical Role of HCPs</a:t>
            </a:r>
            <a:endParaRPr sz="3800" dirty="0"/>
          </a:p>
        </p:txBody>
      </p:sp>
      <p:grpSp>
        <p:nvGrpSpPr>
          <p:cNvPr id="16" name="Rectangle 41"/>
          <p:cNvGrpSpPr/>
          <p:nvPr/>
        </p:nvGrpSpPr>
        <p:grpSpPr>
          <a:xfrm>
            <a:off x="1729367" y="3163329"/>
            <a:ext cx="10058979" cy="3296025"/>
            <a:chOff x="-43307" y="-565092"/>
            <a:chExt cx="2266967" cy="8631877"/>
          </a:xfrm>
        </p:grpSpPr>
        <p:sp>
          <p:nvSpPr>
            <p:cNvPr id="17" name="Square"/>
            <p:cNvSpPr/>
            <p:nvPr/>
          </p:nvSpPr>
          <p:spPr>
            <a:xfrm>
              <a:off x="-43307" y="-565092"/>
              <a:ext cx="2266967" cy="863187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Educating/Informing"/>
            <p:cNvSpPr txBox="1"/>
            <p:nvPr/>
          </p:nvSpPr>
          <p:spPr>
            <a:xfrm>
              <a:off x="124166" y="574428"/>
              <a:ext cx="2061414" cy="604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dirty="0" smtClean="0"/>
                <a:t>Limiting Factors:</a:t>
              </a:r>
            </a:p>
            <a:p>
              <a:pPr algn="l"/>
              <a:endParaRPr lang="en-US" dirty="0" smtClean="0"/>
            </a:p>
            <a:p>
              <a:pPr marL="457200" indent="-457200" algn="l">
                <a:buFont typeface="Arial" charset="0"/>
                <a:buChar char="•"/>
              </a:pPr>
              <a:r>
                <a:rPr lang="en-US" dirty="0" smtClean="0"/>
                <a:t>Patients are misinformed about flu &amp; flu vaccination</a:t>
              </a:r>
            </a:p>
            <a:p>
              <a:pPr marL="457200" indent="-457200" algn="l">
                <a:buFont typeface="Arial" charset="0"/>
                <a:buChar char="•"/>
              </a:pPr>
              <a:r>
                <a:rPr lang="en-US" dirty="0" smtClean="0"/>
                <a:t>Failure to communicate (HCPs ↔ patients)</a:t>
              </a:r>
            </a:p>
            <a:p>
              <a:pPr marL="457200" indent="-457200" algn="l">
                <a:buFont typeface="Arial" charset="0"/>
                <a:buChar char="•"/>
              </a:pPr>
              <a:r>
                <a:rPr lang="en-US" dirty="0" smtClean="0"/>
                <a:t>Passive vs. presumptive vaccine recommendation</a:t>
              </a:r>
            </a:p>
            <a:p>
              <a:pPr marL="457200" indent="-457200" algn="l">
                <a:buFont typeface="Arial" charset="0"/>
                <a:buChar char="•"/>
              </a:pPr>
              <a:r>
                <a:rPr lang="en-US" dirty="0" smtClean="0"/>
                <a:t>Missed opportunities for vaccination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789737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428273" y="2629505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CDC’s SHARE Approach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1462758568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3"/>
          <p:cNvGrpSpPr/>
          <p:nvPr/>
        </p:nvGrpSpPr>
        <p:grpSpPr>
          <a:xfrm>
            <a:off x="1715088" y="1275154"/>
            <a:ext cx="10073258" cy="980902"/>
            <a:chOff x="-46687" y="-948024"/>
            <a:chExt cx="2270852" cy="2426599"/>
          </a:xfrm>
        </p:grpSpPr>
        <p:sp>
          <p:nvSpPr>
            <p:cNvPr id="235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36" name="Raising Awareness"/>
            <p:cNvSpPr txBox="1"/>
            <p:nvPr/>
          </p:nvSpPr>
          <p:spPr>
            <a:xfrm>
              <a:off x="48128" y="-762597"/>
              <a:ext cx="2087143" cy="2055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Share the reasons why flu vaccination is the right choice for your patient</a:t>
              </a:r>
              <a:endParaRPr lang="en-US" dirty="0"/>
            </a:p>
          </p:txBody>
        </p:sp>
      </p:grpSp>
      <p:sp>
        <p:nvSpPr>
          <p:cNvPr id="248" name="Title 1"/>
          <p:cNvSpPr txBox="1"/>
          <p:nvPr/>
        </p:nvSpPr>
        <p:spPr>
          <a:xfrm>
            <a:off x="1158446" y="72237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1. Share</a:t>
            </a:r>
            <a:endParaRPr sz="3800" dirty="0"/>
          </a:p>
        </p:txBody>
      </p:sp>
      <p:grpSp>
        <p:nvGrpSpPr>
          <p:cNvPr id="16" name="Rectangle 41"/>
          <p:cNvGrpSpPr/>
          <p:nvPr/>
        </p:nvGrpSpPr>
        <p:grpSpPr>
          <a:xfrm>
            <a:off x="1729367" y="2384875"/>
            <a:ext cx="10058979" cy="654887"/>
            <a:chOff x="-43307" y="-565092"/>
            <a:chExt cx="2266967" cy="8631877"/>
          </a:xfrm>
        </p:grpSpPr>
        <p:sp>
          <p:nvSpPr>
            <p:cNvPr id="17" name="Square"/>
            <p:cNvSpPr/>
            <p:nvPr/>
          </p:nvSpPr>
          <p:spPr>
            <a:xfrm>
              <a:off x="-43307" y="-565092"/>
              <a:ext cx="2266967" cy="863187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Educating/Informing"/>
            <p:cNvSpPr txBox="1"/>
            <p:nvPr/>
          </p:nvSpPr>
          <p:spPr>
            <a:xfrm>
              <a:off x="12520" y="3160366"/>
              <a:ext cx="2173060" cy="978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Considerations:</a:t>
              </a:r>
            </a:p>
          </p:txBody>
        </p:sp>
      </p:grpSp>
      <p:grpSp>
        <p:nvGrpSpPr>
          <p:cNvPr id="9" name="Rectangle 3"/>
          <p:cNvGrpSpPr/>
          <p:nvPr/>
        </p:nvGrpSpPr>
        <p:grpSpPr>
          <a:xfrm>
            <a:off x="1729367" y="3186483"/>
            <a:ext cx="1779593" cy="3140175"/>
            <a:chOff x="0" y="0"/>
            <a:chExt cx="2163825" cy="2163825"/>
          </a:xfrm>
        </p:grpSpPr>
        <p:sp>
          <p:nvSpPr>
            <p:cNvPr id="10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1" name="Member Families"/>
            <p:cNvSpPr txBox="1"/>
            <p:nvPr/>
          </p:nvSpPr>
          <p:spPr>
            <a:xfrm>
              <a:off x="0" y="866469"/>
              <a:ext cx="2163825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200" dirty="0" smtClean="0"/>
                <a:t>Age</a:t>
              </a:r>
              <a:endParaRPr sz="2200" dirty="0"/>
            </a:p>
          </p:txBody>
        </p:sp>
      </p:grpSp>
      <p:grpSp>
        <p:nvGrpSpPr>
          <p:cNvPr id="12" name="Rectangle 41"/>
          <p:cNvGrpSpPr/>
          <p:nvPr/>
        </p:nvGrpSpPr>
        <p:grpSpPr>
          <a:xfrm>
            <a:off x="3616520" y="3186484"/>
            <a:ext cx="1998292" cy="3140174"/>
            <a:chOff x="-1" y="-1"/>
            <a:chExt cx="2163828" cy="2163827"/>
          </a:xfrm>
        </p:grpSpPr>
        <p:sp>
          <p:nvSpPr>
            <p:cNvPr id="13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Flu Prevention Advocates"/>
            <p:cNvSpPr txBox="1"/>
            <p:nvPr/>
          </p:nvSpPr>
          <p:spPr>
            <a:xfrm>
              <a:off x="-1" y="866469"/>
              <a:ext cx="2163828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200" dirty="0" smtClean="0"/>
                <a:t>Health Status</a:t>
              </a:r>
              <a:endParaRPr sz="2200" dirty="0"/>
            </a:p>
          </p:txBody>
        </p:sp>
      </p:grpSp>
      <p:grpSp>
        <p:nvGrpSpPr>
          <p:cNvPr id="15" name="Rectangle 42"/>
          <p:cNvGrpSpPr/>
          <p:nvPr/>
        </p:nvGrpSpPr>
        <p:grpSpPr>
          <a:xfrm>
            <a:off x="5685658" y="3186484"/>
            <a:ext cx="1960089" cy="3140174"/>
            <a:chOff x="-1" y="-1"/>
            <a:chExt cx="2163827" cy="2163827"/>
          </a:xfrm>
        </p:grpSpPr>
        <p:sp>
          <p:nvSpPr>
            <p:cNvPr id="19" name="Square"/>
            <p:cNvSpPr/>
            <p:nvPr/>
          </p:nvSpPr>
          <p:spPr>
            <a:xfrm>
              <a:off x="-1" y="-1"/>
              <a:ext cx="2163827" cy="2163827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Healthcare Professionals"/>
            <p:cNvSpPr txBox="1"/>
            <p:nvPr/>
          </p:nvSpPr>
          <p:spPr>
            <a:xfrm>
              <a:off x="-1" y="866470"/>
              <a:ext cx="2163827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200" dirty="0" smtClean="0"/>
                <a:t>Lifestyle</a:t>
              </a:r>
              <a:endParaRPr sz="2200" dirty="0"/>
            </a:p>
          </p:txBody>
        </p:sp>
      </p:grpSp>
      <p:grpSp>
        <p:nvGrpSpPr>
          <p:cNvPr id="21" name="Rectangle 43"/>
          <p:cNvGrpSpPr/>
          <p:nvPr/>
        </p:nvGrpSpPr>
        <p:grpSpPr>
          <a:xfrm>
            <a:off x="7777036" y="3186483"/>
            <a:ext cx="2063579" cy="3140175"/>
            <a:chOff x="-1" y="-1"/>
            <a:chExt cx="2163828" cy="2163827"/>
          </a:xfrm>
        </p:grpSpPr>
        <p:sp>
          <p:nvSpPr>
            <p:cNvPr id="22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Professionals Across Various Industries"/>
            <p:cNvSpPr txBox="1"/>
            <p:nvPr/>
          </p:nvSpPr>
          <p:spPr>
            <a:xfrm>
              <a:off x="-1" y="866470"/>
              <a:ext cx="2163828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200" dirty="0" smtClean="0"/>
                <a:t>Occupation</a:t>
              </a:r>
              <a:endParaRPr sz="2200" dirty="0"/>
            </a:p>
          </p:txBody>
        </p:sp>
      </p:grpSp>
      <p:grpSp>
        <p:nvGrpSpPr>
          <p:cNvPr id="24" name="Rectangle 3"/>
          <p:cNvGrpSpPr/>
          <p:nvPr/>
        </p:nvGrpSpPr>
        <p:grpSpPr>
          <a:xfrm>
            <a:off x="9971903" y="3186484"/>
            <a:ext cx="1816443" cy="3140174"/>
            <a:chOff x="0" y="0"/>
            <a:chExt cx="2163825" cy="2163825"/>
          </a:xfrm>
        </p:grpSpPr>
        <p:sp>
          <p:nvSpPr>
            <p:cNvPr id="25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6" name="Member Families"/>
            <p:cNvSpPr txBox="1"/>
            <p:nvPr/>
          </p:nvSpPr>
          <p:spPr>
            <a:xfrm>
              <a:off x="0" y="700165"/>
              <a:ext cx="2163825" cy="763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200" dirty="0" smtClean="0"/>
                <a:t>Other </a:t>
              </a:r>
            </a:p>
            <a:p>
              <a:r>
                <a:rPr lang="en-US" sz="2200" dirty="0" smtClean="0"/>
                <a:t>Risk Factors</a:t>
              </a:r>
              <a:endParaRPr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8129524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3"/>
          <p:cNvGrpSpPr/>
          <p:nvPr/>
        </p:nvGrpSpPr>
        <p:grpSpPr>
          <a:xfrm>
            <a:off x="1715088" y="1275154"/>
            <a:ext cx="10073258" cy="980902"/>
            <a:chOff x="-46687" y="-948024"/>
            <a:chExt cx="2270852" cy="2426599"/>
          </a:xfrm>
        </p:grpSpPr>
        <p:sp>
          <p:nvSpPr>
            <p:cNvPr id="235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36" name="Raising Awareness"/>
            <p:cNvSpPr txBox="1"/>
            <p:nvPr/>
          </p:nvSpPr>
          <p:spPr>
            <a:xfrm>
              <a:off x="48128" y="-762597"/>
              <a:ext cx="2087143" cy="2055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Highlight positive experiences with flu vaccination (professional or private) to reinforce benefits </a:t>
              </a:r>
              <a:endParaRPr lang="en-US" dirty="0"/>
            </a:p>
          </p:txBody>
        </p:sp>
      </p:grpSp>
      <p:sp>
        <p:nvSpPr>
          <p:cNvPr id="248" name="Title 1"/>
          <p:cNvSpPr txBox="1"/>
          <p:nvPr/>
        </p:nvSpPr>
        <p:spPr>
          <a:xfrm>
            <a:off x="1158446" y="72237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2. Highlight</a:t>
            </a:r>
            <a:endParaRPr sz="3800" dirty="0"/>
          </a:p>
        </p:txBody>
      </p:sp>
      <p:grpSp>
        <p:nvGrpSpPr>
          <p:cNvPr id="16" name="Rectangle 41"/>
          <p:cNvGrpSpPr/>
          <p:nvPr/>
        </p:nvGrpSpPr>
        <p:grpSpPr>
          <a:xfrm>
            <a:off x="1729367" y="2513401"/>
            <a:ext cx="10058979" cy="654887"/>
            <a:chOff x="-43307" y="-565092"/>
            <a:chExt cx="2266967" cy="8631877"/>
          </a:xfrm>
        </p:grpSpPr>
        <p:sp>
          <p:nvSpPr>
            <p:cNvPr id="17" name="Square"/>
            <p:cNvSpPr/>
            <p:nvPr/>
          </p:nvSpPr>
          <p:spPr>
            <a:xfrm>
              <a:off x="-43307" y="-565092"/>
              <a:ext cx="2266967" cy="863187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Educating/Informing"/>
            <p:cNvSpPr txBox="1"/>
            <p:nvPr/>
          </p:nvSpPr>
          <p:spPr>
            <a:xfrm>
              <a:off x="1380" y="128411"/>
              <a:ext cx="2184200" cy="6085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“I always get myself (and my family) vaccinated every year because</a:t>
              </a:r>
              <a:r>
                <a:rPr lang="mr-IN" b="0" dirty="0" smtClean="0"/>
                <a:t>…</a:t>
              </a:r>
              <a:r>
                <a:rPr lang="en-US" b="0" dirty="0" smtClean="0"/>
                <a:t>”</a:t>
              </a:r>
            </a:p>
          </p:txBody>
        </p:sp>
      </p:grpSp>
      <p:grpSp>
        <p:nvGrpSpPr>
          <p:cNvPr id="15" name="Rectangle 42"/>
          <p:cNvGrpSpPr/>
          <p:nvPr/>
        </p:nvGrpSpPr>
        <p:grpSpPr>
          <a:xfrm>
            <a:off x="1715088" y="3371953"/>
            <a:ext cx="10088296" cy="725861"/>
            <a:chOff x="-1" y="-1"/>
            <a:chExt cx="2163827" cy="2163827"/>
          </a:xfrm>
        </p:grpSpPr>
        <p:sp>
          <p:nvSpPr>
            <p:cNvPr id="19" name="Square"/>
            <p:cNvSpPr/>
            <p:nvPr/>
          </p:nvSpPr>
          <p:spPr>
            <a:xfrm>
              <a:off x="-1" y="-1"/>
              <a:ext cx="2163827" cy="2163827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Healthcare Professionals"/>
            <p:cNvSpPr txBox="1"/>
            <p:nvPr/>
          </p:nvSpPr>
          <p:spPr>
            <a:xfrm>
              <a:off x="42529" y="439671"/>
              <a:ext cx="2121297" cy="1284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sz="2200" b="0" dirty="0" smtClean="0"/>
                <a:t>“I know flu vaccination isn’t just about protecting myself</a:t>
              </a:r>
              <a:r>
                <a:rPr lang="mr-IN" sz="2200" b="0" dirty="0" smtClean="0"/>
                <a:t>…</a:t>
              </a:r>
              <a:r>
                <a:rPr lang="en-US" sz="2200" b="0" dirty="0" smtClean="0"/>
                <a:t>”</a:t>
              </a:r>
              <a:endParaRPr sz="2200" b="0" dirty="0"/>
            </a:p>
          </p:txBody>
        </p:sp>
      </p:grpSp>
      <p:grpSp>
        <p:nvGrpSpPr>
          <p:cNvPr id="21" name="Rectangle 43"/>
          <p:cNvGrpSpPr/>
          <p:nvPr/>
        </p:nvGrpSpPr>
        <p:grpSpPr>
          <a:xfrm>
            <a:off x="1715088" y="4330087"/>
            <a:ext cx="10102575" cy="877489"/>
            <a:chOff x="-1" y="-1"/>
            <a:chExt cx="2163828" cy="2163827"/>
          </a:xfrm>
        </p:grpSpPr>
        <p:sp>
          <p:nvSpPr>
            <p:cNvPr id="22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Professionals Across Various Industries"/>
            <p:cNvSpPr txBox="1"/>
            <p:nvPr/>
          </p:nvSpPr>
          <p:spPr>
            <a:xfrm>
              <a:off x="45527" y="116938"/>
              <a:ext cx="2118300" cy="19299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sz="2200" b="0" dirty="0" smtClean="0"/>
                <a:t>“I had a patient who fell ill with influenza, but their illness was mild because they were vaccinated.”</a:t>
              </a:r>
              <a:endParaRPr sz="2200" b="0" dirty="0"/>
            </a:p>
          </p:txBody>
        </p:sp>
      </p:grpSp>
      <p:grpSp>
        <p:nvGrpSpPr>
          <p:cNvPr id="24" name="Rectangle 3"/>
          <p:cNvGrpSpPr/>
          <p:nvPr/>
        </p:nvGrpSpPr>
        <p:grpSpPr>
          <a:xfrm>
            <a:off x="1729367" y="5442571"/>
            <a:ext cx="10073258" cy="982943"/>
            <a:chOff x="0" y="0"/>
            <a:chExt cx="2163825" cy="2163825"/>
          </a:xfrm>
        </p:grpSpPr>
        <p:sp>
          <p:nvSpPr>
            <p:cNvPr id="25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6" name="Member Families"/>
            <p:cNvSpPr txBox="1"/>
            <p:nvPr/>
          </p:nvSpPr>
          <p:spPr>
            <a:xfrm>
              <a:off x="45660" y="41813"/>
              <a:ext cx="2118165" cy="2080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sz="2200" b="0" dirty="0" smtClean="0"/>
                <a:t>Share scientific studies that have demonstrated how flu vaccines have been found to save lives and reduce hospitalizations.</a:t>
              </a:r>
              <a:endParaRPr sz="22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122923971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3"/>
          <p:cNvGrpSpPr/>
          <p:nvPr/>
        </p:nvGrpSpPr>
        <p:grpSpPr>
          <a:xfrm>
            <a:off x="1715088" y="1275154"/>
            <a:ext cx="10073258" cy="553646"/>
            <a:chOff x="-46687" y="-948024"/>
            <a:chExt cx="2270852" cy="2426599"/>
          </a:xfrm>
        </p:grpSpPr>
        <p:sp>
          <p:nvSpPr>
            <p:cNvPr id="235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36" name="Raising Awareness"/>
            <p:cNvSpPr txBox="1"/>
            <p:nvPr/>
          </p:nvSpPr>
          <p:spPr>
            <a:xfrm>
              <a:off x="48128" y="-305762"/>
              <a:ext cx="2087143" cy="11420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Scientific studies:</a:t>
              </a:r>
              <a:endParaRPr lang="en-US" dirty="0"/>
            </a:p>
          </p:txBody>
        </p:sp>
      </p:grpSp>
      <p:sp>
        <p:nvSpPr>
          <p:cNvPr id="248" name="Title 1"/>
          <p:cNvSpPr txBox="1"/>
          <p:nvPr/>
        </p:nvSpPr>
        <p:spPr>
          <a:xfrm>
            <a:off x="1158446" y="72237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2. Highlight (cont’d)</a:t>
            </a:r>
            <a:endParaRPr sz="3800" dirty="0"/>
          </a:p>
        </p:txBody>
      </p:sp>
      <p:grpSp>
        <p:nvGrpSpPr>
          <p:cNvPr id="16" name="Rectangle 41"/>
          <p:cNvGrpSpPr/>
          <p:nvPr/>
        </p:nvGrpSpPr>
        <p:grpSpPr>
          <a:xfrm>
            <a:off x="1728220" y="1945590"/>
            <a:ext cx="10073258" cy="1075371"/>
            <a:chOff x="-43307" y="-565092"/>
            <a:chExt cx="2266967" cy="8631877"/>
          </a:xfrm>
        </p:grpSpPr>
        <p:sp>
          <p:nvSpPr>
            <p:cNvPr id="17" name="Square"/>
            <p:cNvSpPr/>
            <p:nvPr/>
          </p:nvSpPr>
          <p:spPr>
            <a:xfrm>
              <a:off x="-43307" y="-565092"/>
              <a:ext cx="2266967" cy="863187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Educating/Informing"/>
            <p:cNvSpPr txBox="1"/>
            <p:nvPr/>
          </p:nvSpPr>
          <p:spPr>
            <a:xfrm>
              <a:off x="4597" y="590225"/>
              <a:ext cx="2184200" cy="6176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sz="2200" b="0" dirty="0" smtClean="0"/>
                <a:t>Flu vaccination was shown to reduce pediatric deaths by 65% in healthy children (Flannery et al., </a:t>
              </a:r>
              <a:r>
                <a:rPr lang="en-US" sz="2200" b="0" i="1" dirty="0" smtClean="0"/>
                <a:t>Pediatrics</a:t>
              </a:r>
              <a:r>
                <a:rPr lang="en-US" sz="2200" b="0" dirty="0" smtClean="0"/>
                <a:t> 2017)</a:t>
              </a:r>
            </a:p>
          </p:txBody>
        </p:sp>
      </p:grpSp>
      <p:grpSp>
        <p:nvGrpSpPr>
          <p:cNvPr id="15" name="Rectangle 42"/>
          <p:cNvGrpSpPr/>
          <p:nvPr/>
        </p:nvGrpSpPr>
        <p:grpSpPr>
          <a:xfrm>
            <a:off x="1728220" y="5485337"/>
            <a:ext cx="10088296" cy="1155924"/>
            <a:chOff x="16025" y="-64955"/>
            <a:chExt cx="2163827" cy="2293729"/>
          </a:xfrm>
        </p:grpSpPr>
        <p:sp>
          <p:nvSpPr>
            <p:cNvPr id="19" name="Square"/>
            <p:cNvSpPr/>
            <p:nvPr/>
          </p:nvSpPr>
          <p:spPr>
            <a:xfrm>
              <a:off x="16025" y="64947"/>
              <a:ext cx="2163827" cy="2163827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Healthcare Professionals"/>
            <p:cNvSpPr txBox="1"/>
            <p:nvPr/>
          </p:nvSpPr>
          <p:spPr>
            <a:xfrm>
              <a:off x="42529" y="-64955"/>
              <a:ext cx="2121297" cy="2293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sz="2200" b="0" dirty="0" smtClean="0"/>
                <a:t>Repeated flu vaccination in older adults prevents ICU hospital admissions and death by 74% and 70%, respectively (</a:t>
              </a:r>
              <a:r>
                <a:rPr lang="en-US" sz="2200" b="0" dirty="0" err="1" smtClean="0"/>
                <a:t>Casado</a:t>
              </a:r>
              <a:r>
                <a:rPr lang="en-US" sz="2200" b="0" dirty="0" smtClean="0"/>
                <a:t> et al., </a:t>
              </a:r>
              <a:r>
                <a:rPr lang="en-US" sz="2200" b="0" i="1" dirty="0" smtClean="0"/>
                <a:t>CMAJ </a:t>
              </a:r>
              <a:r>
                <a:rPr lang="en-US" sz="2200" b="0" dirty="0" smtClean="0"/>
                <a:t>2018)</a:t>
              </a:r>
              <a:endParaRPr sz="2200" b="0" dirty="0"/>
            </a:p>
          </p:txBody>
        </p:sp>
      </p:grpSp>
      <p:grpSp>
        <p:nvGrpSpPr>
          <p:cNvPr id="21" name="Rectangle 43"/>
          <p:cNvGrpSpPr/>
          <p:nvPr/>
        </p:nvGrpSpPr>
        <p:grpSpPr>
          <a:xfrm>
            <a:off x="1728220" y="3139138"/>
            <a:ext cx="10088296" cy="1075371"/>
            <a:chOff x="-1" y="-1"/>
            <a:chExt cx="2163828" cy="2163827"/>
          </a:xfrm>
        </p:grpSpPr>
        <p:sp>
          <p:nvSpPr>
            <p:cNvPr id="22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Professionals Across Various Industries"/>
            <p:cNvSpPr txBox="1"/>
            <p:nvPr/>
          </p:nvSpPr>
          <p:spPr>
            <a:xfrm>
              <a:off x="45527" y="133221"/>
              <a:ext cx="2118300" cy="18973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sz="2200" b="0" dirty="0" smtClean="0"/>
                <a:t>Flu vaccination in pregnant women reduces their risk of being hospitalized from flu by 40% (Thompson et al., </a:t>
              </a:r>
              <a:r>
                <a:rPr lang="en-US" sz="2200" b="0" i="1" dirty="0" smtClean="0"/>
                <a:t>Clinical Infectious Diseases </a:t>
              </a:r>
              <a:r>
                <a:rPr lang="en-US" sz="2200" b="0" dirty="0" smtClean="0"/>
                <a:t>2018) </a:t>
              </a:r>
              <a:endParaRPr sz="2200" b="0" dirty="0"/>
            </a:p>
          </p:txBody>
        </p:sp>
      </p:grpSp>
      <p:grpSp>
        <p:nvGrpSpPr>
          <p:cNvPr id="24" name="Rectangle 3"/>
          <p:cNvGrpSpPr/>
          <p:nvPr/>
        </p:nvGrpSpPr>
        <p:grpSpPr>
          <a:xfrm>
            <a:off x="1728220" y="4330098"/>
            <a:ext cx="10073258" cy="1075374"/>
            <a:chOff x="0" y="0"/>
            <a:chExt cx="2163825" cy="2163825"/>
          </a:xfrm>
        </p:grpSpPr>
        <p:sp>
          <p:nvSpPr>
            <p:cNvPr id="25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6" name="Member Families"/>
            <p:cNvSpPr txBox="1"/>
            <p:nvPr/>
          </p:nvSpPr>
          <p:spPr>
            <a:xfrm>
              <a:off x="45660" y="307794"/>
              <a:ext cx="2118165" cy="1548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sz="2200" b="0" dirty="0" smtClean="0"/>
                <a:t>Flu vaccination in pregnant women reduces newborn flu risk by 70% </a:t>
              </a:r>
            </a:p>
            <a:p>
              <a:pPr algn="l"/>
              <a:r>
                <a:rPr lang="en-US" sz="2200" b="0" dirty="0" smtClean="0"/>
                <a:t>(</a:t>
              </a:r>
              <a:r>
                <a:rPr lang="en-US" sz="2200" b="0" dirty="0" err="1" smtClean="0"/>
                <a:t>Shakib</a:t>
              </a:r>
              <a:r>
                <a:rPr lang="en-US" sz="2200" b="0" dirty="0" smtClean="0"/>
                <a:t> et al., AAP 2016)</a:t>
              </a:r>
              <a:endParaRPr sz="22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167976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3"/>
          <p:cNvGrpSpPr/>
          <p:nvPr/>
        </p:nvGrpSpPr>
        <p:grpSpPr>
          <a:xfrm>
            <a:off x="1715088" y="1275154"/>
            <a:ext cx="10073258" cy="980902"/>
            <a:chOff x="-46687" y="-948024"/>
            <a:chExt cx="2270852" cy="2426599"/>
          </a:xfrm>
        </p:grpSpPr>
        <p:sp>
          <p:nvSpPr>
            <p:cNvPr id="235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36" name="Raising Awareness"/>
            <p:cNvSpPr txBox="1"/>
            <p:nvPr/>
          </p:nvSpPr>
          <p:spPr>
            <a:xfrm>
              <a:off x="48128" y="-762597"/>
              <a:ext cx="2087143" cy="2055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Address patient questions using clear, understandable language</a:t>
              </a:r>
              <a:endParaRPr lang="en-US" dirty="0"/>
            </a:p>
          </p:txBody>
        </p:sp>
      </p:grpSp>
      <p:sp>
        <p:nvSpPr>
          <p:cNvPr id="248" name="Title 1"/>
          <p:cNvSpPr txBox="1"/>
          <p:nvPr/>
        </p:nvSpPr>
        <p:spPr>
          <a:xfrm>
            <a:off x="1158446" y="72237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3. Address</a:t>
            </a:r>
            <a:endParaRPr sz="3800" dirty="0"/>
          </a:p>
        </p:txBody>
      </p:sp>
      <p:grpSp>
        <p:nvGrpSpPr>
          <p:cNvPr id="16" name="Rectangle 41"/>
          <p:cNvGrpSpPr/>
          <p:nvPr/>
        </p:nvGrpSpPr>
        <p:grpSpPr>
          <a:xfrm>
            <a:off x="1715088" y="2446948"/>
            <a:ext cx="10058979" cy="794430"/>
            <a:chOff x="-43307" y="-565092"/>
            <a:chExt cx="2266967" cy="8631877"/>
          </a:xfrm>
        </p:grpSpPr>
        <p:sp>
          <p:nvSpPr>
            <p:cNvPr id="17" name="Square"/>
            <p:cNvSpPr/>
            <p:nvPr/>
          </p:nvSpPr>
          <p:spPr>
            <a:xfrm>
              <a:off x="-43307" y="-565092"/>
              <a:ext cx="2266967" cy="863187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Educating/Informing"/>
            <p:cNvSpPr txBox="1"/>
            <p:nvPr/>
          </p:nvSpPr>
          <p:spPr>
            <a:xfrm>
              <a:off x="1380" y="662829"/>
              <a:ext cx="2184200" cy="5016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Why should your patient care about flu?</a:t>
              </a:r>
            </a:p>
          </p:txBody>
        </p:sp>
      </p:grpSp>
      <p:grpSp>
        <p:nvGrpSpPr>
          <p:cNvPr id="15" name="Rectangle 42"/>
          <p:cNvGrpSpPr/>
          <p:nvPr/>
        </p:nvGrpSpPr>
        <p:grpSpPr>
          <a:xfrm>
            <a:off x="1715088" y="3371953"/>
            <a:ext cx="10088296" cy="948641"/>
            <a:chOff x="-1" y="-1"/>
            <a:chExt cx="2163827" cy="2163827"/>
          </a:xfrm>
        </p:grpSpPr>
        <p:sp>
          <p:nvSpPr>
            <p:cNvPr id="19" name="Square"/>
            <p:cNvSpPr/>
            <p:nvPr/>
          </p:nvSpPr>
          <p:spPr>
            <a:xfrm>
              <a:off x="-1" y="-1"/>
              <a:ext cx="2163827" cy="2163827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Healthcare Professionals"/>
            <p:cNvSpPr txBox="1"/>
            <p:nvPr/>
          </p:nvSpPr>
          <p:spPr>
            <a:xfrm>
              <a:off x="42529" y="555394"/>
              <a:ext cx="2121297" cy="1053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Potential side effects from vaccination</a:t>
              </a:r>
              <a:endParaRPr b="0" dirty="0"/>
            </a:p>
          </p:txBody>
        </p:sp>
      </p:grpSp>
      <p:grpSp>
        <p:nvGrpSpPr>
          <p:cNvPr id="21" name="Rectangle 43"/>
          <p:cNvGrpSpPr/>
          <p:nvPr/>
        </p:nvGrpSpPr>
        <p:grpSpPr>
          <a:xfrm>
            <a:off x="1715088" y="4513350"/>
            <a:ext cx="10102575" cy="877489"/>
            <a:chOff x="-1" y="-1"/>
            <a:chExt cx="2163828" cy="2163827"/>
          </a:xfrm>
        </p:grpSpPr>
        <p:sp>
          <p:nvSpPr>
            <p:cNvPr id="22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Professionals Across Various Industries"/>
            <p:cNvSpPr txBox="1"/>
            <p:nvPr/>
          </p:nvSpPr>
          <p:spPr>
            <a:xfrm>
              <a:off x="45527" y="512698"/>
              <a:ext cx="2118300" cy="1138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Vaccine safety</a:t>
              </a:r>
              <a:endParaRPr b="0" dirty="0"/>
            </a:p>
          </p:txBody>
        </p:sp>
      </p:grpSp>
      <p:grpSp>
        <p:nvGrpSpPr>
          <p:cNvPr id="24" name="Rectangle 3"/>
          <p:cNvGrpSpPr/>
          <p:nvPr/>
        </p:nvGrpSpPr>
        <p:grpSpPr>
          <a:xfrm>
            <a:off x="1729367" y="5587338"/>
            <a:ext cx="10073258" cy="982943"/>
            <a:chOff x="0" y="0"/>
            <a:chExt cx="2163825" cy="2163825"/>
          </a:xfrm>
        </p:grpSpPr>
        <p:sp>
          <p:nvSpPr>
            <p:cNvPr id="25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6" name="Member Families"/>
            <p:cNvSpPr txBox="1"/>
            <p:nvPr/>
          </p:nvSpPr>
          <p:spPr>
            <a:xfrm>
              <a:off x="45660" y="573766"/>
              <a:ext cx="2118165" cy="1016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Vaccine effectiveness</a:t>
              </a:r>
              <a:endParaRPr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7527748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3"/>
          <p:cNvGrpSpPr/>
          <p:nvPr/>
        </p:nvGrpSpPr>
        <p:grpSpPr>
          <a:xfrm>
            <a:off x="1715088" y="1275154"/>
            <a:ext cx="10073258" cy="980902"/>
            <a:chOff x="-46687" y="-948024"/>
            <a:chExt cx="2270852" cy="2426599"/>
          </a:xfrm>
        </p:grpSpPr>
        <p:sp>
          <p:nvSpPr>
            <p:cNvPr id="235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36" name="Raising Awareness"/>
            <p:cNvSpPr txBox="1"/>
            <p:nvPr/>
          </p:nvSpPr>
          <p:spPr>
            <a:xfrm>
              <a:off x="48128" y="-305762"/>
              <a:ext cx="2087143" cy="11420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Remind patients why flu vaccination is so important</a:t>
              </a:r>
              <a:endParaRPr lang="en-US" dirty="0"/>
            </a:p>
          </p:txBody>
        </p:sp>
      </p:grpSp>
      <p:sp>
        <p:nvSpPr>
          <p:cNvPr id="248" name="Title 1"/>
          <p:cNvSpPr txBox="1"/>
          <p:nvPr/>
        </p:nvSpPr>
        <p:spPr>
          <a:xfrm>
            <a:off x="1158446" y="72237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4. Remind</a:t>
            </a:r>
            <a:endParaRPr sz="3800" dirty="0"/>
          </a:p>
        </p:txBody>
      </p:sp>
      <p:grpSp>
        <p:nvGrpSpPr>
          <p:cNvPr id="16" name="Rectangle 41"/>
          <p:cNvGrpSpPr/>
          <p:nvPr/>
        </p:nvGrpSpPr>
        <p:grpSpPr>
          <a:xfrm>
            <a:off x="1715088" y="2446948"/>
            <a:ext cx="10058979" cy="794430"/>
            <a:chOff x="-43307" y="-565092"/>
            <a:chExt cx="2266967" cy="8631877"/>
          </a:xfrm>
        </p:grpSpPr>
        <p:sp>
          <p:nvSpPr>
            <p:cNvPr id="17" name="Square"/>
            <p:cNvSpPr/>
            <p:nvPr/>
          </p:nvSpPr>
          <p:spPr>
            <a:xfrm>
              <a:off x="-43307" y="-565092"/>
              <a:ext cx="2266967" cy="863187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Educating/Informing"/>
            <p:cNvSpPr txBox="1"/>
            <p:nvPr/>
          </p:nvSpPr>
          <p:spPr>
            <a:xfrm>
              <a:off x="1380" y="662829"/>
              <a:ext cx="2184200" cy="5016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Helps prevent medically-attended illness</a:t>
              </a:r>
            </a:p>
          </p:txBody>
        </p:sp>
      </p:grpSp>
      <p:grpSp>
        <p:nvGrpSpPr>
          <p:cNvPr id="15" name="Rectangle 42"/>
          <p:cNvGrpSpPr/>
          <p:nvPr/>
        </p:nvGrpSpPr>
        <p:grpSpPr>
          <a:xfrm>
            <a:off x="1715088" y="3371953"/>
            <a:ext cx="10088296" cy="948641"/>
            <a:chOff x="-1" y="-1"/>
            <a:chExt cx="2163827" cy="2163827"/>
          </a:xfrm>
        </p:grpSpPr>
        <p:sp>
          <p:nvSpPr>
            <p:cNvPr id="19" name="Square"/>
            <p:cNvSpPr/>
            <p:nvPr/>
          </p:nvSpPr>
          <p:spPr>
            <a:xfrm>
              <a:off x="-1" y="-1"/>
              <a:ext cx="2163827" cy="2163827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Healthcare Professionals"/>
            <p:cNvSpPr txBox="1"/>
            <p:nvPr/>
          </p:nvSpPr>
          <p:spPr>
            <a:xfrm>
              <a:off x="42529" y="555394"/>
              <a:ext cx="2121297" cy="1053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Helps reduce flu-related hospitalizations &amp; deaths</a:t>
              </a:r>
              <a:endParaRPr b="0" dirty="0"/>
            </a:p>
          </p:txBody>
        </p:sp>
      </p:grpSp>
      <p:grpSp>
        <p:nvGrpSpPr>
          <p:cNvPr id="21" name="Rectangle 43"/>
          <p:cNvGrpSpPr/>
          <p:nvPr/>
        </p:nvGrpSpPr>
        <p:grpSpPr>
          <a:xfrm>
            <a:off x="1715088" y="4513350"/>
            <a:ext cx="10102575" cy="877489"/>
            <a:chOff x="-1" y="-1"/>
            <a:chExt cx="2163828" cy="2163827"/>
          </a:xfrm>
        </p:grpSpPr>
        <p:sp>
          <p:nvSpPr>
            <p:cNvPr id="22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Professionals Across Various Industries"/>
            <p:cNvSpPr txBox="1"/>
            <p:nvPr/>
          </p:nvSpPr>
          <p:spPr>
            <a:xfrm>
              <a:off x="45527" y="512698"/>
              <a:ext cx="2118300" cy="1138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Remind patients it’s not just about them! (Community Immunity)</a:t>
              </a:r>
              <a:endParaRPr b="0" dirty="0"/>
            </a:p>
          </p:txBody>
        </p:sp>
      </p:grpSp>
      <p:grpSp>
        <p:nvGrpSpPr>
          <p:cNvPr id="24" name="Rectangle 3"/>
          <p:cNvGrpSpPr/>
          <p:nvPr/>
        </p:nvGrpSpPr>
        <p:grpSpPr>
          <a:xfrm>
            <a:off x="1729367" y="5587338"/>
            <a:ext cx="10073258" cy="982943"/>
            <a:chOff x="0" y="0"/>
            <a:chExt cx="2163825" cy="2163825"/>
          </a:xfrm>
        </p:grpSpPr>
        <p:sp>
          <p:nvSpPr>
            <p:cNvPr id="25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6" name="Member Families"/>
            <p:cNvSpPr txBox="1"/>
            <p:nvPr/>
          </p:nvSpPr>
          <p:spPr>
            <a:xfrm>
              <a:off x="45660" y="573766"/>
              <a:ext cx="2118165" cy="1016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r>
                <a:rPr lang="en-US" b="0" dirty="0" smtClean="0"/>
                <a:t>Debunk myths and focus on facts (refer to CDC and/or FFF websites)</a:t>
              </a:r>
              <a:endParaRPr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83635689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Rectangle 3"/>
          <p:cNvGrpSpPr/>
          <p:nvPr/>
        </p:nvGrpSpPr>
        <p:grpSpPr>
          <a:xfrm>
            <a:off x="1715088" y="1275154"/>
            <a:ext cx="10073258" cy="980902"/>
            <a:chOff x="-46687" y="-948024"/>
            <a:chExt cx="2270852" cy="2426599"/>
          </a:xfrm>
        </p:grpSpPr>
        <p:sp>
          <p:nvSpPr>
            <p:cNvPr id="235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36" name="Raising Awareness"/>
            <p:cNvSpPr txBox="1"/>
            <p:nvPr/>
          </p:nvSpPr>
          <p:spPr>
            <a:xfrm>
              <a:off x="48128" y="-305762"/>
              <a:ext cx="2087143" cy="11420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Explain the potential costs of flu</a:t>
              </a:r>
              <a:endParaRPr lang="en-US" dirty="0"/>
            </a:p>
          </p:txBody>
        </p:sp>
      </p:grpSp>
      <p:sp>
        <p:nvSpPr>
          <p:cNvPr id="248" name="Title 1"/>
          <p:cNvSpPr txBox="1"/>
          <p:nvPr/>
        </p:nvSpPr>
        <p:spPr>
          <a:xfrm>
            <a:off x="1158446" y="72237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5. Explain</a:t>
            </a:r>
            <a:endParaRPr sz="3800" dirty="0"/>
          </a:p>
        </p:txBody>
      </p:sp>
      <p:grpSp>
        <p:nvGrpSpPr>
          <p:cNvPr id="16" name="Rectangle 41"/>
          <p:cNvGrpSpPr/>
          <p:nvPr/>
        </p:nvGrpSpPr>
        <p:grpSpPr>
          <a:xfrm>
            <a:off x="1715088" y="2384295"/>
            <a:ext cx="2931049" cy="3006544"/>
            <a:chOff x="-43307" y="-565092"/>
            <a:chExt cx="2266967" cy="8631877"/>
          </a:xfrm>
        </p:grpSpPr>
        <p:sp>
          <p:nvSpPr>
            <p:cNvPr id="17" name="Square"/>
            <p:cNvSpPr/>
            <p:nvPr/>
          </p:nvSpPr>
          <p:spPr>
            <a:xfrm>
              <a:off x="-43307" y="-565092"/>
              <a:ext cx="2266967" cy="863187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Educating/Informing"/>
            <p:cNvSpPr txBox="1"/>
            <p:nvPr/>
          </p:nvSpPr>
          <p:spPr>
            <a:xfrm>
              <a:off x="-1924" y="521515"/>
              <a:ext cx="2184200" cy="6627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Serious health effects</a:t>
              </a:r>
            </a:p>
            <a:p>
              <a:endParaRPr lang="en-US" dirty="0"/>
            </a:p>
            <a:p>
              <a:pPr marL="342900" indent="-342900" algn="l">
                <a:buFont typeface="Arial" charset="0"/>
                <a:buChar char="•"/>
              </a:pPr>
              <a:r>
                <a:rPr lang="en-US" b="0" dirty="0" smtClean="0"/>
                <a:t>Hospitalization</a:t>
              </a:r>
            </a:p>
            <a:p>
              <a:pPr marL="342900" indent="-342900" algn="l">
                <a:buFont typeface="Arial" charset="0"/>
                <a:buChar char="•"/>
              </a:pPr>
              <a:r>
                <a:rPr lang="en-US" b="0" dirty="0" smtClean="0"/>
                <a:t>Death</a:t>
              </a:r>
            </a:p>
            <a:p>
              <a:pPr marL="342900" indent="-342900" algn="l">
                <a:buFont typeface="Arial" charset="0"/>
                <a:buChar char="•"/>
              </a:pPr>
              <a:r>
                <a:rPr lang="en-US" b="0" dirty="0" smtClean="0"/>
                <a:t>Long-term effects</a:t>
              </a:r>
            </a:p>
          </p:txBody>
        </p:sp>
      </p:grpSp>
      <p:grpSp>
        <p:nvGrpSpPr>
          <p:cNvPr id="15" name="Rectangle 42"/>
          <p:cNvGrpSpPr/>
          <p:nvPr/>
        </p:nvGrpSpPr>
        <p:grpSpPr>
          <a:xfrm>
            <a:off x="4856203" y="2413660"/>
            <a:ext cx="3311611" cy="3006545"/>
            <a:chOff x="-1" y="-1"/>
            <a:chExt cx="2163827" cy="2163827"/>
          </a:xfrm>
        </p:grpSpPr>
        <p:sp>
          <p:nvSpPr>
            <p:cNvPr id="19" name="Square"/>
            <p:cNvSpPr/>
            <p:nvPr/>
          </p:nvSpPr>
          <p:spPr>
            <a:xfrm>
              <a:off x="-1" y="-1"/>
              <a:ext cx="2163827" cy="2163827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Healthcare Professionals"/>
            <p:cNvSpPr txBox="1"/>
            <p:nvPr/>
          </p:nvSpPr>
          <p:spPr>
            <a:xfrm>
              <a:off x="42529" y="384163"/>
              <a:ext cx="2121297" cy="139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Missed school/work</a:t>
              </a:r>
            </a:p>
            <a:p>
              <a:endParaRPr lang="en-US" dirty="0" smtClean="0"/>
            </a:p>
            <a:p>
              <a:pPr marL="342900" indent="-342900" algn="l">
                <a:buFont typeface="Arial" charset="0"/>
                <a:buChar char="•"/>
              </a:pPr>
              <a:r>
                <a:rPr lang="en-US" b="0" dirty="0" smtClean="0"/>
                <a:t>38M school days/</a:t>
              </a:r>
              <a:r>
                <a:rPr lang="en-US" b="0" dirty="0" err="1" smtClean="0"/>
                <a:t>yr</a:t>
              </a:r>
              <a:endParaRPr lang="en-US" b="0" dirty="0" smtClean="0"/>
            </a:p>
            <a:p>
              <a:pPr marL="342900" indent="-342900" algn="l">
                <a:buFont typeface="Arial" charset="0"/>
                <a:buChar char="•"/>
              </a:pPr>
              <a:r>
                <a:rPr lang="en-US" b="0" dirty="0" smtClean="0"/>
                <a:t>17M work days/</a:t>
              </a:r>
              <a:r>
                <a:rPr lang="en-US" b="0" dirty="0" err="1" smtClean="0"/>
                <a:t>yr</a:t>
              </a:r>
              <a:endParaRPr b="0" dirty="0"/>
            </a:p>
          </p:txBody>
        </p:sp>
      </p:grpSp>
      <p:grpSp>
        <p:nvGrpSpPr>
          <p:cNvPr id="21" name="Rectangle 43"/>
          <p:cNvGrpSpPr/>
          <p:nvPr/>
        </p:nvGrpSpPr>
        <p:grpSpPr>
          <a:xfrm>
            <a:off x="8377881" y="2413660"/>
            <a:ext cx="3410465" cy="3006545"/>
            <a:chOff x="-1" y="-1"/>
            <a:chExt cx="2163828" cy="2163827"/>
          </a:xfrm>
        </p:grpSpPr>
        <p:sp>
          <p:nvSpPr>
            <p:cNvPr id="22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Professionals Across Various Industries"/>
            <p:cNvSpPr txBox="1"/>
            <p:nvPr/>
          </p:nvSpPr>
          <p:spPr>
            <a:xfrm>
              <a:off x="45527" y="517066"/>
              <a:ext cx="2118300" cy="1129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Financial costs</a:t>
              </a:r>
            </a:p>
            <a:p>
              <a:endParaRPr lang="en-US" dirty="0"/>
            </a:p>
            <a:p>
              <a:pPr marL="342900" indent="-342900" algn="l">
                <a:buFont typeface="Arial" charset="0"/>
                <a:buChar char="•"/>
              </a:pPr>
              <a:r>
                <a:rPr lang="en-US" b="0" dirty="0" smtClean="0"/>
                <a:t>Medical expenses</a:t>
              </a:r>
            </a:p>
            <a:p>
              <a:pPr marL="342900" indent="-342900" algn="l">
                <a:buFont typeface="Arial" charset="0"/>
                <a:buChar char="•"/>
              </a:pPr>
              <a:r>
                <a:rPr lang="en-US" b="0" dirty="0" smtClean="0"/>
                <a:t>Missed work</a:t>
              </a:r>
              <a:endParaRPr b="0" dirty="0"/>
            </a:p>
          </p:txBody>
        </p:sp>
      </p:grpSp>
      <p:grpSp>
        <p:nvGrpSpPr>
          <p:cNvPr id="24" name="Rectangle 3"/>
          <p:cNvGrpSpPr/>
          <p:nvPr/>
        </p:nvGrpSpPr>
        <p:grpSpPr>
          <a:xfrm>
            <a:off x="1729367" y="5587338"/>
            <a:ext cx="10073258" cy="982943"/>
            <a:chOff x="0" y="0"/>
            <a:chExt cx="2163825" cy="2163825"/>
          </a:xfrm>
        </p:grpSpPr>
        <p:sp>
          <p:nvSpPr>
            <p:cNvPr id="25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6" name="Member Families"/>
            <p:cNvSpPr txBox="1"/>
            <p:nvPr/>
          </p:nvSpPr>
          <p:spPr>
            <a:xfrm>
              <a:off x="94045" y="101818"/>
              <a:ext cx="1975242" cy="1829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b="0" i="1" dirty="0" smtClean="0"/>
                <a:t>The CDC estimates the annual economic burden of flu in the U.S. is $87 billion! </a:t>
              </a:r>
              <a:endParaRPr b="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79850534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MarottaSwitzerland2.jpg" descr="SMarottaSwitzerland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1517" y="-132763"/>
            <a:ext cx="10708086" cy="71401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" name="Rectangle 5"/>
          <p:cNvGrpSpPr/>
          <p:nvPr/>
        </p:nvGrpSpPr>
        <p:grpSpPr>
          <a:xfrm>
            <a:off x="1541316" y="5147311"/>
            <a:ext cx="10688286" cy="1119295"/>
            <a:chOff x="0" y="0"/>
            <a:chExt cx="10688284" cy="1119293"/>
          </a:xfrm>
        </p:grpSpPr>
        <p:sp>
          <p:nvSpPr>
            <p:cNvPr id="137" name="Rectangle"/>
            <p:cNvSpPr/>
            <p:nvPr/>
          </p:nvSpPr>
          <p:spPr>
            <a:xfrm>
              <a:off x="-1" y="-1"/>
              <a:ext cx="10688286" cy="1119294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8" name="Who We Are"/>
            <p:cNvSpPr txBox="1"/>
            <p:nvPr/>
          </p:nvSpPr>
          <p:spPr>
            <a:xfrm>
              <a:off x="-1" y="221827"/>
              <a:ext cx="10688286" cy="675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/>
                <a:t>Who We Are</a:t>
              </a:r>
            </a:p>
          </p:txBody>
        </p:sp>
      </p:grpSp>
    </p:spTree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150134" y="1"/>
            <a:ext cx="10629900" cy="88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err="1" smtClean="0"/>
              <a:t>Bryerlee’s</a:t>
            </a:r>
            <a:r>
              <a:rPr lang="en-US" sz="3800" dirty="0" smtClean="0"/>
              <a:t> Story</a:t>
            </a:r>
            <a:endParaRPr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36" y="976660"/>
            <a:ext cx="8687262" cy="573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44063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267596" y="108726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 fontScale="92500" lnSpcReduction="10000"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Families Fighting Flu’s Healthcare Professional Toolkit</a:t>
            </a:r>
            <a:endParaRPr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96" y="1334321"/>
            <a:ext cx="4078769" cy="5278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006" y="1334321"/>
            <a:ext cx="4099902" cy="53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94745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280400" y="148639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HCP Toolkit Elements</a:t>
            </a:r>
            <a:endParaRPr sz="3800" dirty="0"/>
          </a:p>
        </p:txBody>
      </p:sp>
      <p:grpSp>
        <p:nvGrpSpPr>
          <p:cNvPr id="6" name="Rectangle 41"/>
          <p:cNvGrpSpPr/>
          <p:nvPr/>
        </p:nvGrpSpPr>
        <p:grpSpPr>
          <a:xfrm>
            <a:off x="1690236" y="1260388"/>
            <a:ext cx="10394672" cy="4803550"/>
            <a:chOff x="-43307" y="-565092"/>
            <a:chExt cx="2266967" cy="8631877"/>
          </a:xfrm>
        </p:grpSpPr>
        <p:sp>
          <p:nvSpPr>
            <p:cNvPr id="7" name="Square"/>
            <p:cNvSpPr/>
            <p:nvPr/>
          </p:nvSpPr>
          <p:spPr>
            <a:xfrm>
              <a:off x="-43307" y="-565092"/>
              <a:ext cx="2266967" cy="863187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Educating/Informing"/>
            <p:cNvSpPr txBox="1"/>
            <p:nvPr/>
          </p:nvSpPr>
          <p:spPr>
            <a:xfrm>
              <a:off x="6950" y="85053"/>
              <a:ext cx="2178630" cy="7023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algn="l"/>
              <a:endParaRPr lang="en-US" dirty="0" smtClean="0"/>
            </a:p>
            <a:p>
              <a:pPr marL="457200" indent="-457200" algn="l">
                <a:buFont typeface="+mj-lt"/>
                <a:buAutoNum type="arabicPeriod"/>
              </a:pPr>
              <a:r>
                <a:rPr lang="en-US" sz="2800" b="0" dirty="0" smtClean="0"/>
                <a:t>Perspectives from a pediatric nurse practitioner</a:t>
              </a:r>
            </a:p>
            <a:p>
              <a:pPr marL="457200" indent="-457200" algn="l">
                <a:buFont typeface="+mj-lt"/>
                <a:buAutoNum type="arabicPeriod"/>
              </a:pPr>
              <a:r>
                <a:rPr lang="en-US" sz="2800" b="0" dirty="0" smtClean="0"/>
                <a:t>The devastating impact of flu: family stories</a:t>
              </a:r>
            </a:p>
            <a:p>
              <a:pPr marL="457200" indent="-457200" algn="l">
                <a:buFont typeface="+mj-lt"/>
                <a:buAutoNum type="arabicPeriod"/>
              </a:pPr>
              <a:r>
                <a:rPr lang="en-US" sz="2800" b="0" dirty="0" smtClean="0"/>
                <a:t>Talking points on the benefits of annual flu vaccination</a:t>
              </a:r>
            </a:p>
            <a:p>
              <a:pPr marL="457200" indent="-457200" algn="l">
                <a:buFont typeface="+mj-lt"/>
                <a:buAutoNum type="arabicPeriod"/>
              </a:pPr>
              <a:r>
                <a:rPr lang="en-US" sz="2800" b="0" dirty="0" smtClean="0"/>
                <a:t>Test your flu knowledge: flu quiz</a:t>
              </a:r>
            </a:p>
            <a:p>
              <a:pPr marL="457200" indent="-457200" algn="l">
                <a:buFont typeface="+mj-lt"/>
                <a:buAutoNum type="arabicPeriod"/>
              </a:pPr>
              <a:r>
                <a:rPr lang="en-US" sz="2800" b="0" dirty="0" smtClean="0"/>
                <a:t>Key flu-related messages to share with patients</a:t>
              </a:r>
            </a:p>
            <a:p>
              <a:pPr marL="457200" indent="-457200" algn="l">
                <a:buFont typeface="+mj-lt"/>
                <a:buAutoNum type="arabicPeriod"/>
              </a:pPr>
              <a:r>
                <a:rPr lang="en-US" sz="2800" b="0" dirty="0" smtClean="0"/>
                <a:t>Conversation flowchart (Q&amp;A)</a:t>
              </a:r>
            </a:p>
            <a:p>
              <a:pPr marL="457200" indent="-457200" algn="l">
                <a:buFont typeface="+mj-lt"/>
                <a:buAutoNum type="arabicPeriod"/>
              </a:pPr>
              <a:r>
                <a:rPr lang="en-US" sz="2800" b="0" dirty="0" smtClean="0"/>
                <a:t>Various flu facts and statistics</a:t>
              </a:r>
            </a:p>
            <a:p>
              <a:pPr marL="457200" indent="-457200" algn="l">
                <a:buFont typeface="+mj-lt"/>
                <a:buAutoNum type="arabicPeriod"/>
              </a:pPr>
              <a:r>
                <a:rPr lang="en-US" sz="2800" b="0" dirty="0" smtClean="0"/>
                <a:t>Educational infographics to post in offices, exam rooms, etc.</a:t>
              </a:r>
              <a:endParaRPr sz="2800" b="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20529" y="6225684"/>
            <a:ext cx="5508876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Available for free download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 on the FFF website!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54116973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119315" y="22229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Personal Stories</a:t>
            </a:r>
            <a:endParaRPr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38" y="1056994"/>
            <a:ext cx="4381157" cy="5593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55" y="1056994"/>
            <a:ext cx="4198881" cy="55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6084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119315" y="22229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Flu Q&amp;A</a:t>
            </a:r>
            <a:endParaRPr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65" y="1183405"/>
            <a:ext cx="4257246" cy="5455526"/>
          </a:xfrm>
          <a:prstGeom prst="rect">
            <a:avLst/>
          </a:prstGeom>
        </p:spPr>
      </p:pic>
      <p:grpSp>
        <p:nvGrpSpPr>
          <p:cNvPr id="9" name="Rectangle 3"/>
          <p:cNvGrpSpPr/>
          <p:nvPr/>
        </p:nvGrpSpPr>
        <p:grpSpPr>
          <a:xfrm>
            <a:off x="6722075" y="1342166"/>
            <a:ext cx="4695568" cy="5138003"/>
            <a:chOff x="-46687" y="-948024"/>
            <a:chExt cx="2270852" cy="2426599"/>
          </a:xfrm>
        </p:grpSpPr>
        <p:sp>
          <p:nvSpPr>
            <p:cNvPr id="10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1" name="Raising Awareness"/>
            <p:cNvSpPr txBox="1"/>
            <p:nvPr/>
          </p:nvSpPr>
          <p:spPr>
            <a:xfrm>
              <a:off x="224817" y="-326502"/>
              <a:ext cx="1727843" cy="1090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b="0" dirty="0" smtClean="0"/>
                <a:t>Provides a conversation flowchart to assist HCPs with answering important patient questions about flu and flu vaccination</a:t>
              </a:r>
              <a:endParaRPr lang="en-US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72670210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119315" y="22229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Educational Infographics</a:t>
            </a:r>
            <a:endParaRPr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03" y="1093572"/>
            <a:ext cx="4277685" cy="55358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33" y="1093572"/>
            <a:ext cx="4277685" cy="55358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9256650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244005" y="83240"/>
            <a:ext cx="10629900" cy="77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Other FFF Resources</a:t>
            </a:r>
            <a:endParaRPr sz="3800" dirty="0"/>
          </a:p>
        </p:txBody>
      </p:sp>
      <p:pic>
        <p:nvPicPr>
          <p:cNvPr id="4" name="Screen Shot 2018-07-24 at 11.56.23 PM.png" descr="Screen Shot 2018-07-24 at 11.56.2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42328" y="1457080"/>
            <a:ext cx="3305056" cy="1980451"/>
          </a:xfrm>
          <a:prstGeom prst="rect">
            <a:avLst/>
          </a:prstGeom>
          <a:ln w="15875">
            <a:solidFill>
              <a:srgbClr val="A4499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442858" y="998159"/>
            <a:ext cx="2903996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Public Service Announcements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/>
          <a:stretch/>
        </p:blipFill>
        <p:spPr>
          <a:xfrm>
            <a:off x="2353039" y="1331804"/>
            <a:ext cx="1811804" cy="2615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2790797" y="941421"/>
            <a:ext cx="757576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Posters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5" y="1374281"/>
            <a:ext cx="3020291" cy="1585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5" y="3074580"/>
            <a:ext cx="3026398" cy="15888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99767" y="993254"/>
            <a:ext cx="2124937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Social Media Graphics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97" y="4000836"/>
            <a:ext cx="2137149" cy="27657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76628" y="3608680"/>
            <a:ext cx="124328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Infographics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46" y="5239776"/>
            <a:ext cx="2579947" cy="14411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2597" y="4839863"/>
            <a:ext cx="2519275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Family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 Video Testimonials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39" y="4467333"/>
            <a:ext cx="1776674" cy="22992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0391" y="4128783"/>
            <a:ext cx="182197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School Worksheets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1908675"/>
      </p:ext>
    </p:extLst>
  </p:cSld>
  <p:clrMapOvr>
    <a:masterClrMapping/>
  </p:clrMapOvr>
  <p:transition spd="med" advClick="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Rectangle 3"/>
          <p:cNvGrpSpPr/>
          <p:nvPr/>
        </p:nvGrpSpPr>
        <p:grpSpPr>
          <a:xfrm>
            <a:off x="1930400" y="1120294"/>
            <a:ext cx="2163826" cy="2163830"/>
            <a:chOff x="0" y="-1"/>
            <a:chExt cx="2163825" cy="2163828"/>
          </a:xfrm>
        </p:grpSpPr>
        <p:sp>
          <p:nvSpPr>
            <p:cNvPr id="250" name="Square"/>
            <p:cNvSpPr/>
            <p:nvPr/>
          </p:nvSpPr>
          <p:spPr>
            <a:xfrm>
              <a:off x="0" y="-1"/>
              <a:ext cx="2163825" cy="2163828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51" name="Print Publication"/>
            <p:cNvSpPr txBox="1"/>
            <p:nvPr/>
          </p:nvSpPr>
          <p:spPr>
            <a:xfrm>
              <a:off x="0" y="727969"/>
              <a:ext cx="2163825" cy="70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000" dirty="0" smtClean="0"/>
                <a:t>Patient Conversations</a:t>
              </a:r>
              <a:endParaRPr sz="2000" dirty="0"/>
            </a:p>
          </p:txBody>
        </p:sp>
      </p:grpSp>
      <p:grpSp>
        <p:nvGrpSpPr>
          <p:cNvPr id="255" name="Rectangle 41"/>
          <p:cNvGrpSpPr/>
          <p:nvPr/>
        </p:nvGrpSpPr>
        <p:grpSpPr>
          <a:xfrm>
            <a:off x="4334503" y="1129705"/>
            <a:ext cx="2163829" cy="2163830"/>
            <a:chOff x="-1" y="-1"/>
            <a:chExt cx="2163828" cy="2163828"/>
          </a:xfrm>
        </p:grpSpPr>
        <p:sp>
          <p:nvSpPr>
            <p:cNvPr id="253" name="Square"/>
            <p:cNvSpPr/>
            <p:nvPr/>
          </p:nvSpPr>
          <p:spPr>
            <a:xfrm>
              <a:off x="-1" y="-1"/>
              <a:ext cx="2163828" cy="2163828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4" name="Video Stories"/>
            <p:cNvSpPr txBox="1"/>
            <p:nvPr/>
          </p:nvSpPr>
          <p:spPr>
            <a:xfrm>
              <a:off x="-1" y="881862"/>
              <a:ext cx="2163828" cy="400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000" dirty="0" smtClean="0"/>
                <a:t>Social Media</a:t>
              </a:r>
              <a:endParaRPr sz="2000" dirty="0"/>
            </a:p>
          </p:txBody>
        </p:sp>
      </p:grpSp>
      <p:grpSp>
        <p:nvGrpSpPr>
          <p:cNvPr id="258" name="Rectangle 42"/>
          <p:cNvGrpSpPr/>
          <p:nvPr/>
        </p:nvGrpSpPr>
        <p:grpSpPr>
          <a:xfrm>
            <a:off x="1930400" y="3440321"/>
            <a:ext cx="2163826" cy="2163829"/>
            <a:chOff x="0" y="-1"/>
            <a:chExt cx="2163825" cy="2163828"/>
          </a:xfrm>
        </p:grpSpPr>
        <p:sp>
          <p:nvSpPr>
            <p:cNvPr id="256" name="Square"/>
            <p:cNvSpPr/>
            <p:nvPr/>
          </p:nvSpPr>
          <p:spPr>
            <a:xfrm>
              <a:off x="0" y="-1"/>
              <a:ext cx="2163825" cy="2163828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7" name="Sharing Existing Stories"/>
            <p:cNvSpPr txBox="1"/>
            <p:nvPr/>
          </p:nvSpPr>
          <p:spPr>
            <a:xfrm>
              <a:off x="0" y="881858"/>
              <a:ext cx="2163825" cy="400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000" dirty="0" smtClean="0"/>
                <a:t>Digital Media</a:t>
              </a:r>
              <a:endParaRPr sz="2000" dirty="0"/>
            </a:p>
          </p:txBody>
        </p:sp>
      </p:grpSp>
      <p:grpSp>
        <p:nvGrpSpPr>
          <p:cNvPr id="261" name="Rectangle 43"/>
          <p:cNvGrpSpPr/>
          <p:nvPr/>
        </p:nvGrpSpPr>
        <p:grpSpPr>
          <a:xfrm>
            <a:off x="4334503" y="3440321"/>
            <a:ext cx="2163829" cy="2163829"/>
            <a:chOff x="-1" y="-1"/>
            <a:chExt cx="2163828" cy="2163828"/>
          </a:xfrm>
        </p:grpSpPr>
        <p:sp>
          <p:nvSpPr>
            <p:cNvPr id="259" name="Square"/>
            <p:cNvSpPr/>
            <p:nvPr/>
          </p:nvSpPr>
          <p:spPr>
            <a:xfrm>
              <a:off x="-1" y="-1"/>
              <a:ext cx="2163828" cy="2163828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0" name="Developing New Stories"/>
            <p:cNvSpPr txBox="1"/>
            <p:nvPr/>
          </p:nvSpPr>
          <p:spPr>
            <a:xfrm>
              <a:off x="-1" y="881857"/>
              <a:ext cx="2163828" cy="400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000" dirty="0" smtClean="0"/>
                <a:t>Earned Media</a:t>
              </a:r>
              <a:endParaRPr sz="2000" dirty="0"/>
            </a:p>
          </p:txBody>
        </p:sp>
      </p:grpSp>
      <p:pic>
        <p:nvPicPr>
          <p:cNvPr id="262" name="Madi Hospital copy.jpg" descr="Madi Hospital copy.jpg"/>
          <p:cNvPicPr>
            <a:picLocks noChangeAspect="1"/>
          </p:cNvPicPr>
          <p:nvPr/>
        </p:nvPicPr>
        <p:blipFill>
          <a:blip r:embed="rId3">
            <a:extLst/>
          </a:blip>
          <a:srcRect l="12500" r="12500"/>
          <a:stretch>
            <a:fillRect/>
          </a:stretch>
        </p:blipFill>
        <p:spPr>
          <a:xfrm>
            <a:off x="6974905" y="1129705"/>
            <a:ext cx="4483856" cy="448385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tle 1"/>
          <p:cNvSpPr txBox="1"/>
          <p:nvPr/>
        </p:nvSpPr>
        <p:spPr>
          <a:xfrm>
            <a:off x="1340428" y="45615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The Power of </a:t>
            </a:r>
            <a:r>
              <a:rPr sz="3800" dirty="0" smtClean="0"/>
              <a:t>Personal </a:t>
            </a:r>
            <a:r>
              <a:rPr sz="3800" dirty="0"/>
              <a:t>Stories</a:t>
            </a:r>
          </a:p>
        </p:txBody>
      </p:sp>
      <p:grpSp>
        <p:nvGrpSpPr>
          <p:cNvPr id="22" name="Rectangle 3"/>
          <p:cNvGrpSpPr/>
          <p:nvPr/>
        </p:nvGrpSpPr>
        <p:grpSpPr>
          <a:xfrm>
            <a:off x="1930400" y="5877098"/>
            <a:ext cx="9528361" cy="798655"/>
            <a:chOff x="-46687" y="-948024"/>
            <a:chExt cx="2270852" cy="2426599"/>
          </a:xfrm>
        </p:grpSpPr>
        <p:sp>
          <p:nvSpPr>
            <p:cNvPr id="23" name="Square"/>
            <p:cNvSpPr/>
            <p:nvPr/>
          </p:nvSpPr>
          <p:spPr>
            <a:xfrm>
              <a:off x="-46687" y="-948024"/>
              <a:ext cx="2270852" cy="2426599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24" name="Raising Awareness"/>
            <p:cNvSpPr txBox="1"/>
            <p:nvPr/>
          </p:nvSpPr>
          <p:spPr>
            <a:xfrm>
              <a:off x="48128" y="-342555"/>
              <a:ext cx="2087143" cy="1215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000" i="1" dirty="0" smtClean="0"/>
                <a:t>Awareness &amp; education leads to empowerment!</a:t>
              </a:r>
              <a:endParaRPr lang="en-US" sz="2000" i="1" dirty="0"/>
            </a:p>
          </p:txBody>
        </p:sp>
      </p:grpSp>
    </p:spTree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FFF Website Screenshot.png" descr="FFF Website Screenshot.png"/>
          <p:cNvPicPr>
            <a:picLocks noChangeAspect="1"/>
          </p:cNvPicPr>
          <p:nvPr/>
        </p:nvPicPr>
        <p:blipFill>
          <a:blip r:embed="rId3">
            <a:extLst/>
          </a:blip>
          <a:srcRect t="18912" r="12993" b="31257"/>
          <a:stretch>
            <a:fillRect/>
          </a:stretch>
        </p:blipFill>
        <p:spPr>
          <a:xfrm>
            <a:off x="1522556" y="1032"/>
            <a:ext cx="10694016" cy="51061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" name="Rectangle 5"/>
          <p:cNvGrpSpPr/>
          <p:nvPr/>
        </p:nvGrpSpPr>
        <p:grpSpPr>
          <a:xfrm>
            <a:off x="1541315" y="5096510"/>
            <a:ext cx="10688288" cy="1119296"/>
            <a:chOff x="-1" y="-1"/>
            <a:chExt cx="10688286" cy="1119294"/>
          </a:xfrm>
        </p:grpSpPr>
        <p:sp>
          <p:nvSpPr>
            <p:cNvPr id="229" name="Rectangle"/>
            <p:cNvSpPr/>
            <p:nvPr/>
          </p:nvSpPr>
          <p:spPr>
            <a:xfrm>
              <a:off x="-1" y="-1"/>
              <a:ext cx="10688286" cy="1119294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0" name="We Move People To Action"/>
            <p:cNvSpPr txBox="1"/>
            <p:nvPr/>
          </p:nvSpPr>
          <p:spPr>
            <a:xfrm>
              <a:off x="-1" y="236483"/>
              <a:ext cx="10688286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3600" dirty="0" smtClean="0"/>
                <a:t>Personal Stories</a:t>
              </a:r>
              <a:r>
                <a:rPr sz="3600" dirty="0" smtClean="0"/>
                <a:t> </a:t>
              </a:r>
              <a:r>
                <a:rPr sz="3600" dirty="0"/>
                <a:t>Move People To Action</a:t>
              </a:r>
            </a:p>
          </p:txBody>
        </p:sp>
      </p:grpSp>
    </p:spTree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758760" y="-82624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FFF’s Digital Stories</a:t>
            </a:r>
            <a:endParaRPr sz="3800" dirty="0"/>
          </a:p>
        </p:txBody>
      </p:sp>
      <p:pic>
        <p:nvPicPr>
          <p:cNvPr id="5" name="Screen Shot 2018-05-08 at 9.10.13 AM.png" descr="Screen Shot 2018-05-08 at 9.10.13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7541" y="992055"/>
            <a:ext cx="2552359" cy="5647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reen Shot 2018-05-08 at 10.14.40 AM.png" descr="Screen Shot 2018-05-08 at 10.14.40 AM.png"/>
          <p:cNvPicPr>
            <a:picLocks noChangeAspect="1"/>
          </p:cNvPicPr>
          <p:nvPr/>
        </p:nvPicPr>
        <p:blipFill>
          <a:blip r:embed="rId4">
            <a:extLst/>
          </a:blip>
          <a:srcRect t="76"/>
          <a:stretch>
            <a:fillRect/>
          </a:stretch>
        </p:blipFill>
        <p:spPr>
          <a:xfrm>
            <a:off x="5719119" y="992055"/>
            <a:ext cx="4240427" cy="56474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219038" y="2661637"/>
            <a:ext cx="1470454" cy="2308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Georgia" charset="0"/>
                <a:ea typeface="Georgia" charset="0"/>
                <a:cs typeface="Georgia" charset="0"/>
              </a:rPr>
              <a:t>Personal stories make up 50% of FFF’s web traffic!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003219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>
            <a:spLocks noGrp="1"/>
          </p:cNvSpPr>
          <p:nvPr>
            <p:ph type="title"/>
          </p:nvPr>
        </p:nvSpPr>
        <p:spPr>
          <a:xfrm>
            <a:off x="1536700" y="266698"/>
            <a:ext cx="10629901" cy="1074679"/>
          </a:xfrm>
          <a:prstGeom prst="rect">
            <a:avLst/>
          </a:prstGeom>
        </p:spPr>
        <p:txBody>
          <a:bodyPr/>
          <a:lstStyle>
            <a:lvl1pPr defTabSz="713230">
              <a:defRPr sz="3400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/>
              <a:t>Advocates From Around the Globe</a:t>
            </a:r>
          </a:p>
        </p:txBody>
      </p:sp>
      <p:grpSp>
        <p:nvGrpSpPr>
          <p:cNvPr id="146" name="Rectangle 3"/>
          <p:cNvGrpSpPr/>
          <p:nvPr/>
        </p:nvGrpSpPr>
        <p:grpSpPr>
          <a:xfrm>
            <a:off x="1903379" y="1646176"/>
            <a:ext cx="2163825" cy="2163826"/>
            <a:chOff x="0" y="0"/>
            <a:chExt cx="2163824" cy="2163824"/>
          </a:xfrm>
        </p:grpSpPr>
        <p:sp>
          <p:nvSpPr>
            <p:cNvPr id="144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45" name="Member Families"/>
            <p:cNvSpPr txBox="1"/>
            <p:nvPr/>
          </p:nvSpPr>
          <p:spPr>
            <a:xfrm>
              <a:off x="0" y="693291"/>
              <a:ext cx="2163825" cy="777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sz="2200" dirty="0"/>
                <a:t>Member Families</a:t>
              </a:r>
            </a:p>
          </p:txBody>
        </p:sp>
      </p:grpSp>
      <p:grpSp>
        <p:nvGrpSpPr>
          <p:cNvPr id="149" name="Rectangle 41"/>
          <p:cNvGrpSpPr/>
          <p:nvPr/>
        </p:nvGrpSpPr>
        <p:grpSpPr>
          <a:xfrm>
            <a:off x="4238008" y="1646175"/>
            <a:ext cx="2163829" cy="2163828"/>
            <a:chOff x="-1" y="-1"/>
            <a:chExt cx="2163828" cy="2163827"/>
          </a:xfrm>
        </p:grpSpPr>
        <p:sp>
          <p:nvSpPr>
            <p:cNvPr id="147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8" name="Flu Prevention Advocates"/>
            <p:cNvSpPr txBox="1"/>
            <p:nvPr/>
          </p:nvSpPr>
          <p:spPr>
            <a:xfrm>
              <a:off x="-1" y="527915"/>
              <a:ext cx="2163828" cy="110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200" dirty="0" smtClean="0"/>
                <a:t>Medical Professionals &amp; Advisors</a:t>
              </a:r>
              <a:endParaRPr sz="2200" dirty="0"/>
            </a:p>
          </p:txBody>
        </p:sp>
      </p:grpSp>
      <p:grpSp>
        <p:nvGrpSpPr>
          <p:cNvPr id="152" name="Rectangle 42"/>
          <p:cNvGrpSpPr/>
          <p:nvPr/>
        </p:nvGrpSpPr>
        <p:grpSpPr>
          <a:xfrm>
            <a:off x="1904998" y="4114798"/>
            <a:ext cx="2163829" cy="2163829"/>
            <a:chOff x="-1" y="-1"/>
            <a:chExt cx="2163827" cy="2163827"/>
          </a:xfrm>
        </p:grpSpPr>
        <p:sp>
          <p:nvSpPr>
            <p:cNvPr id="150" name="Square"/>
            <p:cNvSpPr/>
            <p:nvPr/>
          </p:nvSpPr>
          <p:spPr>
            <a:xfrm>
              <a:off x="-1" y="-1"/>
              <a:ext cx="2163827" cy="2163827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" name="Healthcare Professionals"/>
            <p:cNvSpPr txBox="1"/>
            <p:nvPr/>
          </p:nvSpPr>
          <p:spPr>
            <a:xfrm>
              <a:off x="-1" y="697193"/>
              <a:ext cx="2163827" cy="769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200" dirty="0" smtClean="0"/>
                <a:t>Staff &amp; Volunteers</a:t>
              </a:r>
              <a:endParaRPr sz="2200" dirty="0"/>
            </a:p>
          </p:txBody>
        </p:sp>
      </p:grpSp>
      <p:grpSp>
        <p:nvGrpSpPr>
          <p:cNvPr id="155" name="Rectangle 43"/>
          <p:cNvGrpSpPr/>
          <p:nvPr/>
        </p:nvGrpSpPr>
        <p:grpSpPr>
          <a:xfrm>
            <a:off x="4238008" y="4114798"/>
            <a:ext cx="2163829" cy="2163829"/>
            <a:chOff x="-1" y="-1"/>
            <a:chExt cx="2163828" cy="2163827"/>
          </a:xfrm>
        </p:grpSpPr>
        <p:sp>
          <p:nvSpPr>
            <p:cNvPr id="153" name="Square"/>
            <p:cNvSpPr/>
            <p:nvPr/>
          </p:nvSpPr>
          <p:spPr>
            <a:xfrm>
              <a:off x="-1" y="-1"/>
              <a:ext cx="2163828" cy="2163827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4" name="Professionals Across Various Industries"/>
            <p:cNvSpPr txBox="1"/>
            <p:nvPr/>
          </p:nvSpPr>
          <p:spPr>
            <a:xfrm>
              <a:off x="-1" y="866470"/>
              <a:ext cx="2163828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sz="2200" dirty="0" smtClean="0"/>
                <a:t>Partners</a:t>
              </a:r>
              <a:endParaRPr sz="2200" dirty="0"/>
            </a:p>
          </p:txBody>
        </p:sp>
      </p:grpSp>
      <p:pic>
        <p:nvPicPr>
          <p:cNvPr id="156" name="People with Globe.jpg" descr="People with Globe.jpg"/>
          <p:cNvPicPr>
            <a:picLocks noChangeAspect="1"/>
          </p:cNvPicPr>
          <p:nvPr/>
        </p:nvPicPr>
        <p:blipFill>
          <a:blip r:embed="rId3">
            <a:extLst/>
          </a:blip>
          <a:srcRect l="620" t="866" r="620" b="55188"/>
          <a:stretch>
            <a:fillRect/>
          </a:stretch>
        </p:blipFill>
        <p:spPr>
          <a:xfrm>
            <a:off x="6748819" y="2128776"/>
            <a:ext cx="5114092" cy="3409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240674" y="71656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/>
              <a:t>Social Media As a Critical Channel</a:t>
            </a:r>
          </a:p>
        </p:txBody>
      </p:sp>
      <p:pic>
        <p:nvPicPr>
          <p:cNvPr id="5" name="iStock_000045885926_XXXLarge.jpg" descr="iStock_000045885926_XXXLarge.jpg"/>
          <p:cNvPicPr>
            <a:picLocks noChangeAspect="1"/>
          </p:cNvPicPr>
          <p:nvPr/>
        </p:nvPicPr>
        <p:blipFill>
          <a:blip r:embed="rId3">
            <a:extLst/>
          </a:blip>
          <a:srcRect l="16666" r="16666"/>
          <a:stretch>
            <a:fillRect/>
          </a:stretch>
        </p:blipFill>
        <p:spPr>
          <a:xfrm>
            <a:off x="6759182" y="1383020"/>
            <a:ext cx="4921655" cy="49216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Rectangle 3"/>
          <p:cNvGrpSpPr/>
          <p:nvPr/>
        </p:nvGrpSpPr>
        <p:grpSpPr>
          <a:xfrm>
            <a:off x="1973663" y="1522913"/>
            <a:ext cx="2180748" cy="2180747"/>
            <a:chOff x="0" y="0"/>
            <a:chExt cx="2180747" cy="2180746"/>
          </a:xfrm>
        </p:grpSpPr>
        <p:sp>
          <p:nvSpPr>
            <p:cNvPr id="7" name="Square"/>
            <p:cNvSpPr/>
            <p:nvPr/>
          </p:nvSpPr>
          <p:spPr>
            <a:xfrm>
              <a:off x="0" y="0"/>
              <a:ext cx="2180748" cy="2180747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8" name="69% of People use an average of 3 Platforms"/>
            <p:cNvSpPr txBox="1"/>
            <p:nvPr/>
          </p:nvSpPr>
          <p:spPr>
            <a:xfrm>
              <a:off x="202903" y="244950"/>
              <a:ext cx="1774941" cy="167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22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t>69% of People use an average of 3 Platforms </a:t>
              </a:r>
            </a:p>
          </p:txBody>
        </p:sp>
      </p:grpSp>
      <p:grpSp>
        <p:nvGrpSpPr>
          <p:cNvPr id="9" name="Rectangle 41"/>
          <p:cNvGrpSpPr/>
          <p:nvPr/>
        </p:nvGrpSpPr>
        <p:grpSpPr>
          <a:xfrm>
            <a:off x="4114451" y="1539833"/>
            <a:ext cx="2578527" cy="2163828"/>
            <a:chOff x="0" y="-1"/>
            <a:chExt cx="2578526" cy="2163826"/>
          </a:xfrm>
        </p:grpSpPr>
        <p:sp>
          <p:nvSpPr>
            <p:cNvPr id="10" name="Square"/>
            <p:cNvSpPr/>
            <p:nvPr/>
          </p:nvSpPr>
          <p:spPr>
            <a:xfrm>
              <a:off x="207350" y="-2"/>
              <a:ext cx="2163825" cy="2163828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" name="2/3 of…"/>
            <p:cNvSpPr txBox="1"/>
            <p:nvPr/>
          </p:nvSpPr>
          <p:spPr>
            <a:xfrm>
              <a:off x="-1" y="502790"/>
              <a:ext cx="2578527" cy="1158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t>2/3 of</a:t>
              </a:r>
            </a:p>
            <a:p>
              <a:pPr algn="ctr">
                <a:defRPr sz="25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t> Adults get News</a:t>
              </a:r>
              <a:r>
                <a:rPr sz="2000"/>
                <a:t> </a:t>
              </a:r>
            </a:p>
          </p:txBody>
        </p:sp>
      </p:grpSp>
      <p:grpSp>
        <p:nvGrpSpPr>
          <p:cNvPr id="12" name="Rectangle 42"/>
          <p:cNvGrpSpPr/>
          <p:nvPr/>
        </p:nvGrpSpPr>
        <p:grpSpPr>
          <a:xfrm>
            <a:off x="1873368" y="3955058"/>
            <a:ext cx="2381339" cy="2163827"/>
            <a:chOff x="0" y="0"/>
            <a:chExt cx="2381338" cy="2163826"/>
          </a:xfrm>
        </p:grpSpPr>
        <p:sp>
          <p:nvSpPr>
            <p:cNvPr id="13" name="Square"/>
            <p:cNvSpPr/>
            <p:nvPr/>
          </p:nvSpPr>
          <p:spPr>
            <a:xfrm>
              <a:off x="108756" y="-1"/>
              <a:ext cx="2163825" cy="2163828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75% of Parents get Advice"/>
            <p:cNvSpPr txBox="1"/>
            <p:nvPr/>
          </p:nvSpPr>
          <p:spPr>
            <a:xfrm>
              <a:off x="-1" y="502793"/>
              <a:ext cx="2381339" cy="1158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t>75% of Parents get Advice</a:t>
              </a:r>
            </a:p>
          </p:txBody>
        </p:sp>
      </p:grpSp>
      <p:grpSp>
        <p:nvGrpSpPr>
          <p:cNvPr id="15" name="Rectangle 43"/>
          <p:cNvGrpSpPr/>
          <p:nvPr/>
        </p:nvGrpSpPr>
        <p:grpSpPr>
          <a:xfrm>
            <a:off x="4320910" y="3955057"/>
            <a:ext cx="2165611" cy="2163827"/>
            <a:chOff x="-1" y="0"/>
            <a:chExt cx="2165610" cy="2163826"/>
          </a:xfrm>
        </p:grpSpPr>
        <p:sp>
          <p:nvSpPr>
            <p:cNvPr id="16" name="Square"/>
            <p:cNvSpPr/>
            <p:nvPr/>
          </p:nvSpPr>
          <p:spPr>
            <a:xfrm>
              <a:off x="890" y="-1"/>
              <a:ext cx="2163828" cy="2163828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60% of People get Health Information"/>
            <p:cNvSpPr txBox="1"/>
            <p:nvPr/>
          </p:nvSpPr>
          <p:spPr>
            <a:xfrm>
              <a:off x="-2" y="324991"/>
              <a:ext cx="2165612" cy="1513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t>60% of People get Health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39886"/>
      </p:ext>
    </p:extLst>
  </p:cSld>
  <p:clrMapOvr>
    <a:masterClrMapping/>
  </p:clrMapOvr>
  <p:transition spd="med" advClick="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99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99"/>
                            </p:stCondLst>
                            <p:childTnLst>
                              <p:par>
                                <p:cTn id="1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99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98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99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397"/>
                            </p:stCondLst>
                            <p:childTnLst>
                              <p:par>
                                <p:cTn id="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79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9" grpId="0" animBg="1" advAuto="0"/>
      <p:bldP spid="12" grpId="0" animBg="1" advAuto="0"/>
      <p:bldP spid="15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456805" y="90574"/>
            <a:ext cx="10629900" cy="90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600" dirty="0" smtClean="0"/>
              <a:t>Sharing Personal Stories on Social Media</a:t>
            </a:r>
            <a:endParaRPr lang="en-US" sz="3600" dirty="0"/>
          </a:p>
        </p:txBody>
      </p:sp>
      <p:pic>
        <p:nvPicPr>
          <p:cNvPr id="18" name="Screen Shot 2018-04-11 at 1.40.19 PM.png" descr="Screen Shot 2018-04-11 at 1.40.1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1512" y="997528"/>
            <a:ext cx="2855012" cy="4187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 Shot 2018-04-11 at 3.05.58 PM.png" descr="Screen Shot 2018-04-11 at 3.05.5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8096" y="997528"/>
            <a:ext cx="2734817" cy="2647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creen Shot 2018-05-08 at 10.27.31 AM.png" descr="Screen Shot 2018-05-08 at 10.27.31 AM.png"/>
          <p:cNvPicPr>
            <a:picLocks noChangeAspect="1"/>
          </p:cNvPicPr>
          <p:nvPr/>
        </p:nvPicPr>
        <p:blipFill>
          <a:blip r:embed="rId5">
            <a:extLst/>
          </a:blip>
          <a:srcRect l="2761" t="3670" r="43752" b="564"/>
          <a:stretch>
            <a:fillRect/>
          </a:stretch>
        </p:blipFill>
        <p:spPr>
          <a:xfrm>
            <a:off x="1814889" y="3480423"/>
            <a:ext cx="2797603" cy="3315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een Shot 2018-04-11 at 3.22.28 PM.png" descr="Screen Shot 2018-04-11 at 3.22.28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88096" y="3821584"/>
            <a:ext cx="2676627" cy="297463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090876" y="5218559"/>
            <a:ext cx="3401185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Personal story engagement on Facebook and Twitter was ~50% and ~35% higher, respectively, compared to all other content!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  <p:pic>
        <p:nvPicPr>
          <p:cNvPr id="22" name="Screen Shot 2018-05-08 at 12.00.29 PM.png" descr="Screen Shot 2018-05-08 at 12.00.29 PM.png"/>
          <p:cNvPicPr>
            <a:picLocks noChangeAspect="1"/>
          </p:cNvPicPr>
          <p:nvPr/>
        </p:nvPicPr>
        <p:blipFill>
          <a:blip r:embed="rId7">
            <a:extLst/>
          </a:blip>
          <a:srcRect l="10329"/>
          <a:stretch>
            <a:fillRect/>
          </a:stretch>
        </p:blipFill>
        <p:spPr>
          <a:xfrm>
            <a:off x="1690790" y="997528"/>
            <a:ext cx="3038708" cy="22865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2866742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240674" y="71656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Call-to-Action</a:t>
            </a:r>
            <a:endParaRPr sz="3800" dirty="0"/>
          </a:p>
        </p:txBody>
      </p:sp>
      <p:pic>
        <p:nvPicPr>
          <p:cNvPr id="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b="89"/>
          <a:stretch>
            <a:fillRect/>
          </a:stretch>
        </p:blipFill>
        <p:spPr>
          <a:xfrm>
            <a:off x="1838855" y="1146335"/>
            <a:ext cx="5275923" cy="52710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7452525" y="1046582"/>
            <a:ext cx="4600929" cy="61863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Be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 a superhero </a:t>
            </a:r>
            <a:r>
              <a:rPr kumimoji="0" lang="mr-IN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–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 promote annual flu vaccination!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US" dirty="0">
              <a:latin typeface="Georgia" charset="0"/>
              <a:ea typeface="Georgia" charset="0"/>
              <a:cs typeface="Georgia" charset="0"/>
            </a:endParaRPr>
          </a:p>
          <a:p>
            <a:pPr marL="342900" lvl="5" indent="-342900">
              <a:buFont typeface="Arial" charset="0"/>
              <a:buChar char="•"/>
            </a:pP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rgbClr val="1397CC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Set th</a:t>
            </a:r>
            <a:r>
              <a:rPr lang="en-US" dirty="0" smtClean="0">
                <a:solidFill>
                  <a:srgbClr val="1397CC"/>
                </a:solidFill>
                <a:latin typeface="Georgia" charset="0"/>
                <a:ea typeface="Georgia" charset="0"/>
                <a:cs typeface="Georgia" charset="0"/>
              </a:rPr>
              <a:t>e example!</a:t>
            </a:r>
            <a:endParaRPr kumimoji="0" lang="en-US" b="0" i="0" u="none" strike="noStrike" cap="none" spc="0" normalizeH="0" dirty="0" smtClean="0">
              <a:ln>
                <a:noFill/>
              </a:ln>
              <a:solidFill>
                <a:srgbClr val="1397CC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lang="en-US" baseline="0" dirty="0">
              <a:latin typeface="Georgia" charset="0"/>
              <a:ea typeface="Georgia" charset="0"/>
              <a:cs typeface="Georgia" charset="0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Use FFF’s educational resources to educate &amp; inform your audiences!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</a:pPr>
            <a:endParaRPr lang="en-US" dirty="0">
              <a:latin typeface="Georgia" charset="0"/>
              <a:ea typeface="Georgia" charset="0"/>
              <a:cs typeface="Georgia" charset="0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1397CC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Share FFF’s flu materials (available for download on website)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1397CC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Share our key messages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 smtClean="0">
                <a:solidFill>
                  <a:srgbClr val="1397CC"/>
                </a:solidFill>
                <a:latin typeface="Georgia" charset="0"/>
                <a:ea typeface="Georgia" charset="0"/>
                <a:cs typeface="Georgia" charset="0"/>
              </a:rPr>
              <a:t>Share our stories (print, videos, PSAs)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1397CC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Encourage people to share their stories with us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</a:pPr>
            <a:endParaRPr lang="en-US" baseline="0" dirty="0">
              <a:latin typeface="Georgia" charset="0"/>
              <a:ea typeface="Georgia" charset="0"/>
              <a:cs typeface="Georgia" charset="0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Stay up-to-date on flu news: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</a:pPr>
            <a:endParaRPr lang="en-US" dirty="0">
              <a:latin typeface="Georgia" charset="0"/>
              <a:ea typeface="Georgia" charset="0"/>
              <a:cs typeface="Georgia" charset="0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1397CC"/>
                </a:solidFill>
                <a:effectLst/>
                <a:uFillTx/>
                <a:latin typeface="Georgia" charset="0"/>
                <a:ea typeface="Georgia" charset="0"/>
                <a:cs typeface="Georgia" charset="0"/>
                <a:sym typeface="Helvetica"/>
              </a:rPr>
              <a:t>Sign up for FFF’s newsletter and Weekly Flu News (through FFF website)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dirty="0" smtClean="0">
                <a:solidFill>
                  <a:srgbClr val="1397CC"/>
                </a:solidFill>
                <a:latin typeface="Georgia" charset="0"/>
                <a:ea typeface="Georgia" charset="0"/>
                <a:cs typeface="Georgia" charset="0"/>
              </a:rPr>
              <a:t>Follow us on social media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endParaRPr kumimoji="0" lang="en-US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</a:pPr>
            <a:endParaRPr kumimoji="0" lang="en-US" sz="18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 charset="0"/>
              <a:ea typeface="Georgia" charset="0"/>
              <a:cs typeface="Georgia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607929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/>
          <p:nvPr/>
        </p:nvSpPr>
        <p:spPr>
          <a:xfrm>
            <a:off x="1490056" y="71656"/>
            <a:ext cx="10629900" cy="10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4400" b="1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sz="3800" dirty="0" smtClean="0"/>
              <a:t>Contact Information</a:t>
            </a:r>
            <a:endParaRPr sz="3800" dirty="0"/>
          </a:p>
        </p:txBody>
      </p:sp>
      <p:sp>
        <p:nvSpPr>
          <p:cNvPr id="2" name="Rectangle 1"/>
          <p:cNvSpPr/>
          <p:nvPr/>
        </p:nvSpPr>
        <p:spPr>
          <a:xfrm>
            <a:off x="4261658" y="1517625"/>
            <a:ext cx="6096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b="1" dirty="0">
                <a:solidFill>
                  <a:srgbClr val="72326C"/>
                </a:solidFill>
                <a:latin typeface="Georgia" charset="0"/>
                <a:ea typeface="Georgia" charset="0"/>
                <a:cs typeface="Georgia" charset="0"/>
              </a:rPr>
              <a:t>Serese Marotta</a:t>
            </a:r>
          </a:p>
          <a:p>
            <a:r>
              <a:rPr lang="en-US" altLang="en-US" dirty="0">
                <a:solidFill>
                  <a:srgbClr val="A64A9D"/>
                </a:solidFill>
                <a:latin typeface="Georgia" charset="0"/>
                <a:ea typeface="Georgia" charset="0"/>
                <a:cs typeface="Georgia" charset="0"/>
              </a:rPr>
              <a:t>Chief Operating Officer</a:t>
            </a:r>
          </a:p>
          <a:p>
            <a:r>
              <a:rPr lang="en-US" altLang="en-US" dirty="0">
                <a:solidFill>
                  <a:srgbClr val="A64A9D"/>
                </a:solidFill>
                <a:latin typeface="Georgia" charset="0"/>
                <a:ea typeface="Georgia" charset="0"/>
                <a:cs typeface="Georgia" charset="0"/>
              </a:rPr>
              <a:t>(703)203-4335</a:t>
            </a:r>
          </a:p>
          <a:p>
            <a:r>
              <a:rPr lang="en-US" altLang="en-US" dirty="0">
                <a:solidFill>
                  <a:srgbClr val="A64A9D"/>
                </a:solidFill>
                <a:latin typeface="Georgia" charset="0"/>
                <a:ea typeface="Georgia" charset="0"/>
                <a:cs typeface="Georgia" charset="0"/>
              </a:rPr>
              <a:t>smarotta@familiesfightingflu.org</a:t>
            </a:r>
          </a:p>
          <a:p>
            <a:endParaRPr lang="en-US" altLang="en-US" dirty="0">
              <a:solidFill>
                <a:srgbClr val="72326C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altLang="en-US" dirty="0">
                <a:solidFill>
                  <a:srgbClr val="72326C"/>
                </a:solidFill>
                <a:latin typeface="Georgia" charset="0"/>
                <a:ea typeface="Georgia" charset="0"/>
                <a:cs typeface="Georgia" charset="0"/>
              </a:rPr>
              <a:t>Website:</a:t>
            </a:r>
          </a:p>
          <a:p>
            <a:r>
              <a:rPr lang="en-US" altLang="en-US" sz="1600" dirty="0">
                <a:solidFill>
                  <a:srgbClr val="72326C"/>
                </a:solidFill>
                <a:latin typeface="Georgia" charset="0"/>
                <a:ea typeface="Georgia" charset="0"/>
                <a:cs typeface="Georgia" charset="0"/>
              </a:rPr>
              <a:t>www.familiesfightingflu.org</a:t>
            </a:r>
          </a:p>
          <a:p>
            <a:endParaRPr lang="en-US" altLang="en-US" dirty="0">
              <a:solidFill>
                <a:srgbClr val="72326C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altLang="en-US" dirty="0">
                <a:solidFill>
                  <a:srgbClr val="72326C"/>
                </a:solidFill>
                <a:latin typeface="Georgia" charset="0"/>
                <a:ea typeface="Georgia" charset="0"/>
                <a:cs typeface="Georgia" charset="0"/>
              </a:rPr>
              <a:t>Social media:</a:t>
            </a:r>
          </a:p>
          <a:p>
            <a:r>
              <a:rPr lang="en-US" altLang="en-US" sz="1600" dirty="0">
                <a:solidFill>
                  <a:srgbClr val="72326C"/>
                </a:solidFill>
                <a:latin typeface="Georgia" charset="0"/>
                <a:ea typeface="Georgia" charset="0"/>
                <a:cs typeface="Georgia" charset="0"/>
              </a:rPr>
              <a:t>www.facebook.com/familiesfightingflu</a:t>
            </a:r>
          </a:p>
          <a:p>
            <a:endParaRPr lang="en-US" altLang="en-US" dirty="0">
              <a:solidFill>
                <a:srgbClr val="72326C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altLang="en-US" sz="1600" dirty="0" smtClean="0">
                <a:solidFill>
                  <a:srgbClr val="72326C"/>
                </a:solidFill>
                <a:latin typeface="Georgia" charset="0"/>
                <a:ea typeface="Georgia" charset="0"/>
                <a:cs typeface="Georgia" charset="0"/>
              </a:rPr>
              <a:t>www.twitter.com/famfightflu</a:t>
            </a:r>
          </a:p>
          <a:p>
            <a:endParaRPr lang="en-US" altLang="en-US" sz="1600" dirty="0">
              <a:solidFill>
                <a:srgbClr val="72326C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altLang="en-US" sz="1600" dirty="0" smtClean="0">
                <a:solidFill>
                  <a:srgbClr val="72326C"/>
                </a:solidFill>
                <a:latin typeface="Georgia" charset="0"/>
                <a:ea typeface="Georgia" charset="0"/>
                <a:cs typeface="Georgia" charset="0"/>
              </a:rPr>
              <a:t>www.linkedin.com/company/families-fighting-flu</a:t>
            </a:r>
          </a:p>
          <a:p>
            <a:endParaRPr lang="en-US" altLang="en-US" sz="1600" dirty="0">
              <a:solidFill>
                <a:srgbClr val="72326C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altLang="en-US" sz="1600" dirty="0" smtClean="0">
                <a:solidFill>
                  <a:srgbClr val="72326C"/>
                </a:solidFill>
                <a:latin typeface="Georgia" charset="0"/>
                <a:ea typeface="Georgia" charset="0"/>
                <a:cs typeface="Georgia" charset="0"/>
              </a:rPr>
              <a:t>@familiesfightingflu</a:t>
            </a:r>
            <a:endParaRPr lang="en-US" altLang="en-US" sz="1600" dirty="0">
              <a:solidFill>
                <a:srgbClr val="72326C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70" y="3757352"/>
            <a:ext cx="384745" cy="381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70" y="4355869"/>
            <a:ext cx="393702" cy="381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21" y="4952999"/>
            <a:ext cx="1198695" cy="329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71" y="5440678"/>
            <a:ext cx="393702" cy="3937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6CAD940-5B18-4C87-B6B4-847AC7C3E94B}"/>
              </a:ext>
            </a:extLst>
          </p:cNvPr>
          <p:cNvSpPr/>
          <p:nvPr/>
        </p:nvSpPr>
        <p:spPr>
          <a:xfrm>
            <a:off x="3588705" y="3047098"/>
            <a:ext cx="495874" cy="484905"/>
          </a:xfrm>
          <a:prstGeom prst="rect">
            <a:avLst/>
          </a:prstGeom>
          <a:solidFill>
            <a:srgbClr val="529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29DBD"/>
              </a:solidFill>
            </a:endParaRPr>
          </a:p>
        </p:txBody>
      </p:sp>
      <p:pic>
        <p:nvPicPr>
          <p:cNvPr id="11" name="Graphic 6" descr="Laptop">
            <a:extLst>
              <a:ext uri="{FF2B5EF4-FFF2-40B4-BE49-F238E27FC236}">
                <a16:creationId xmlns="" xmlns:a16="http://schemas.microsoft.com/office/drawing/2014/main" id="{BDFCFA4F-0736-4F1A-BFDD-6A9ABA1A9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06646" y="3059554"/>
            <a:ext cx="459991" cy="45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3105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90" y="1584161"/>
            <a:ext cx="2870288" cy="4305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592B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258013"/>
            <a:ext cx="9753600" cy="1143001"/>
          </a:xfrm>
        </p:spPr>
        <p:txBody>
          <a:bodyPr/>
          <a:lstStyle/>
          <a:p>
            <a:r>
              <a:rPr lang="en-US" altLang="en-US" dirty="0" smtClean="0">
                <a:solidFill>
                  <a:srgbClr val="A64A9D"/>
                </a:solidFill>
                <a:latin typeface="Georgia" charset="0"/>
                <a:ea typeface="Georgia" charset="0"/>
                <a:cs typeface="Georgia" charset="0"/>
              </a:rPr>
              <a:t>The Power of Personal Stories</a:t>
            </a:r>
            <a:endParaRPr lang="en-US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6" name="Picture Placeholder 5" descr="Joseph James Marot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5434" y="1584161"/>
            <a:ext cx="3280331" cy="4305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592B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6037" y="2137708"/>
            <a:ext cx="4287872" cy="3215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592B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721039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Breanne_PhotoAlbum_FightingFlu.jpg" descr="Breanne_PhotoAlbum_FightingFlu.jpg"/>
          <p:cNvPicPr>
            <a:picLocks noChangeAspect="1"/>
          </p:cNvPicPr>
          <p:nvPr/>
        </p:nvPicPr>
        <p:blipFill>
          <a:blip r:embed="rId3">
            <a:extLst/>
          </a:blip>
          <a:srcRect t="34314" b="1245"/>
          <a:stretch>
            <a:fillRect/>
          </a:stretch>
        </p:blipFill>
        <p:spPr>
          <a:xfrm>
            <a:off x="1547017" y="-11040"/>
            <a:ext cx="10676882" cy="68800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" name="Rectangle 5"/>
          <p:cNvGrpSpPr/>
          <p:nvPr/>
        </p:nvGrpSpPr>
        <p:grpSpPr>
          <a:xfrm>
            <a:off x="1541316" y="5134611"/>
            <a:ext cx="10688286" cy="1119295"/>
            <a:chOff x="0" y="0"/>
            <a:chExt cx="10688284" cy="1119293"/>
          </a:xfrm>
        </p:grpSpPr>
        <p:sp>
          <p:nvSpPr>
            <p:cNvPr id="159" name="Rectangle"/>
            <p:cNvSpPr/>
            <p:nvPr/>
          </p:nvSpPr>
          <p:spPr>
            <a:xfrm>
              <a:off x="-1" y="-1"/>
              <a:ext cx="10688286" cy="1119294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0" name="What We Do"/>
            <p:cNvSpPr txBox="1"/>
            <p:nvPr/>
          </p:nvSpPr>
          <p:spPr>
            <a:xfrm>
              <a:off x="-1" y="221827"/>
              <a:ext cx="10688286" cy="675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/>
                <a:t>What We Do </a:t>
              </a:r>
            </a:p>
          </p:txBody>
        </p:sp>
      </p:grpSp>
    </p:spTree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Picture 1"/>
          <p:cNvGrpSpPr/>
          <p:nvPr/>
        </p:nvGrpSpPr>
        <p:grpSpPr>
          <a:xfrm>
            <a:off x="4713532" y="151787"/>
            <a:ext cx="1206501" cy="1513112"/>
            <a:chOff x="-1" y="-1"/>
            <a:chExt cx="1206500" cy="1513110"/>
          </a:xfrm>
        </p:grpSpPr>
        <p:sp>
          <p:nvSpPr>
            <p:cNvPr id="165" name="Shape"/>
            <p:cNvSpPr/>
            <p:nvPr/>
          </p:nvSpPr>
          <p:spPr>
            <a:xfrm>
              <a:off x="-1" y="-1"/>
              <a:ext cx="1206426" cy="1513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80"/>
                  </a:moveTo>
                  <a:cubicBezTo>
                    <a:pt x="0" y="663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663"/>
                    <a:pt x="21600" y="1480"/>
                  </a:cubicBezTo>
                  <a:lnTo>
                    <a:pt x="21600" y="20120"/>
                  </a:lnTo>
                  <a:cubicBezTo>
                    <a:pt x="21600" y="20937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937"/>
                    <a:pt x="0" y="20120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66" name="image3.jpeg" descr="image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13604"/>
            <a:stretch>
              <a:fillRect/>
            </a:stretch>
          </p:blipFill>
          <p:spPr>
            <a:xfrm>
              <a:off x="-2" y="0"/>
              <a:ext cx="1206501" cy="1513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" y="0"/>
                  </a:moveTo>
                  <a:cubicBezTo>
                    <a:pt x="829" y="0"/>
                    <a:pt x="0" y="661"/>
                    <a:pt x="0" y="1479"/>
                  </a:cubicBezTo>
                  <a:lnTo>
                    <a:pt x="0" y="20116"/>
                  </a:lnTo>
                  <a:cubicBezTo>
                    <a:pt x="0" y="20933"/>
                    <a:pt x="829" y="21600"/>
                    <a:pt x="1854" y="21600"/>
                  </a:cubicBezTo>
                  <a:lnTo>
                    <a:pt x="19746" y="21600"/>
                  </a:lnTo>
                  <a:cubicBezTo>
                    <a:pt x="20771" y="21600"/>
                    <a:pt x="21600" y="20933"/>
                    <a:pt x="21600" y="20116"/>
                  </a:cubicBezTo>
                  <a:lnTo>
                    <a:pt x="21600" y="1479"/>
                  </a:lnTo>
                  <a:cubicBezTo>
                    <a:pt x="21600" y="661"/>
                    <a:pt x="20771" y="0"/>
                    <a:pt x="19746" y="0"/>
                  </a:cubicBezTo>
                  <a:lnTo>
                    <a:pt x="1854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70" name="Picture 2"/>
          <p:cNvGrpSpPr/>
          <p:nvPr/>
        </p:nvGrpSpPr>
        <p:grpSpPr>
          <a:xfrm>
            <a:off x="9074683" y="1559058"/>
            <a:ext cx="1434424" cy="1883084"/>
            <a:chOff x="-1" y="0"/>
            <a:chExt cx="1434423" cy="1883083"/>
          </a:xfrm>
        </p:grpSpPr>
        <p:sp>
          <p:nvSpPr>
            <p:cNvPr id="168" name="Shape"/>
            <p:cNvSpPr/>
            <p:nvPr/>
          </p:nvSpPr>
          <p:spPr>
            <a:xfrm>
              <a:off x="-2" y="-1"/>
              <a:ext cx="1434424" cy="188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14"/>
                  </a:moveTo>
                  <a:cubicBezTo>
                    <a:pt x="0" y="633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633"/>
                    <a:pt x="21600" y="1414"/>
                  </a:cubicBezTo>
                  <a:lnTo>
                    <a:pt x="21600" y="20186"/>
                  </a:lnTo>
                  <a:cubicBezTo>
                    <a:pt x="21600" y="20967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967"/>
                    <a:pt x="0" y="20186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69" name="image4.jpeg" descr="image4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7"/>
            <a:stretch>
              <a:fillRect/>
            </a:stretch>
          </p:blipFill>
          <p:spPr>
            <a:xfrm>
              <a:off x="0" y="0"/>
              <a:ext cx="1434307" cy="188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9" y="0"/>
                  </a:moveTo>
                  <a:cubicBezTo>
                    <a:pt x="833" y="0"/>
                    <a:pt x="0" y="635"/>
                    <a:pt x="0" y="1416"/>
                  </a:cubicBezTo>
                  <a:lnTo>
                    <a:pt x="0" y="20184"/>
                  </a:lnTo>
                  <a:cubicBezTo>
                    <a:pt x="0" y="20965"/>
                    <a:pt x="833" y="21600"/>
                    <a:pt x="1859" y="21600"/>
                  </a:cubicBezTo>
                  <a:lnTo>
                    <a:pt x="19747" y="21600"/>
                  </a:lnTo>
                  <a:cubicBezTo>
                    <a:pt x="20772" y="21600"/>
                    <a:pt x="21600" y="20965"/>
                    <a:pt x="21600" y="20184"/>
                  </a:cubicBezTo>
                  <a:lnTo>
                    <a:pt x="21600" y="1416"/>
                  </a:lnTo>
                  <a:cubicBezTo>
                    <a:pt x="21600" y="635"/>
                    <a:pt x="20772" y="0"/>
                    <a:pt x="19747" y="0"/>
                  </a:cubicBezTo>
                  <a:lnTo>
                    <a:pt x="1859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73" name="Picture 17"/>
          <p:cNvGrpSpPr/>
          <p:nvPr/>
        </p:nvGrpSpPr>
        <p:grpSpPr>
          <a:xfrm>
            <a:off x="7613869" y="149319"/>
            <a:ext cx="1299958" cy="1660256"/>
            <a:chOff x="-1" y="-1"/>
            <a:chExt cx="1299956" cy="1660254"/>
          </a:xfrm>
        </p:grpSpPr>
        <p:sp>
          <p:nvSpPr>
            <p:cNvPr id="171" name="Shape"/>
            <p:cNvSpPr/>
            <p:nvPr/>
          </p:nvSpPr>
          <p:spPr>
            <a:xfrm>
              <a:off x="-2" y="-2"/>
              <a:ext cx="1299958" cy="166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53"/>
                  </a:moveTo>
                  <a:cubicBezTo>
                    <a:pt x="0" y="651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651"/>
                    <a:pt x="21600" y="1453"/>
                  </a:cubicBezTo>
                  <a:lnTo>
                    <a:pt x="21600" y="20147"/>
                  </a:lnTo>
                  <a:cubicBezTo>
                    <a:pt x="21600" y="20949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949"/>
                    <a:pt x="0" y="20147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2" name="image5.jpeg" descr="image5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5521" t="31000" r="17454" b="29001"/>
            <a:stretch>
              <a:fillRect/>
            </a:stretch>
          </p:blipFill>
          <p:spPr>
            <a:xfrm>
              <a:off x="-1" y="-1"/>
              <a:ext cx="1299766" cy="166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" y="0"/>
                  </a:moveTo>
                  <a:cubicBezTo>
                    <a:pt x="828" y="0"/>
                    <a:pt x="0" y="648"/>
                    <a:pt x="0" y="1451"/>
                  </a:cubicBezTo>
                  <a:lnTo>
                    <a:pt x="0" y="20149"/>
                  </a:lnTo>
                  <a:cubicBezTo>
                    <a:pt x="0" y="20952"/>
                    <a:pt x="828" y="21600"/>
                    <a:pt x="1853" y="21600"/>
                  </a:cubicBezTo>
                  <a:lnTo>
                    <a:pt x="19747" y="21600"/>
                  </a:lnTo>
                  <a:cubicBezTo>
                    <a:pt x="20772" y="21600"/>
                    <a:pt x="21600" y="20952"/>
                    <a:pt x="21600" y="20149"/>
                  </a:cubicBezTo>
                  <a:lnTo>
                    <a:pt x="21600" y="1451"/>
                  </a:lnTo>
                  <a:cubicBezTo>
                    <a:pt x="21600" y="648"/>
                    <a:pt x="20772" y="0"/>
                    <a:pt x="19747" y="0"/>
                  </a:cubicBezTo>
                  <a:lnTo>
                    <a:pt x="1853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76" name="Picture 39"/>
          <p:cNvGrpSpPr/>
          <p:nvPr/>
        </p:nvGrpSpPr>
        <p:grpSpPr>
          <a:xfrm>
            <a:off x="3044435" y="3326211"/>
            <a:ext cx="1396543" cy="1706960"/>
            <a:chOff x="0" y="-1"/>
            <a:chExt cx="1396542" cy="1706959"/>
          </a:xfrm>
        </p:grpSpPr>
        <p:sp>
          <p:nvSpPr>
            <p:cNvPr id="174" name="Shape"/>
            <p:cNvSpPr/>
            <p:nvPr/>
          </p:nvSpPr>
          <p:spPr>
            <a:xfrm>
              <a:off x="-1" y="-1"/>
              <a:ext cx="1396543" cy="1706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19"/>
                  </a:moveTo>
                  <a:cubicBezTo>
                    <a:pt x="0" y="680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680"/>
                    <a:pt x="21600" y="1519"/>
                  </a:cubicBezTo>
                  <a:lnTo>
                    <a:pt x="21600" y="20081"/>
                  </a:lnTo>
                  <a:cubicBezTo>
                    <a:pt x="21600" y="20920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920"/>
                    <a:pt x="0" y="20081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5" name="image6.jpeg" descr="image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310" t="7547" b="14461"/>
            <a:stretch>
              <a:fillRect/>
            </a:stretch>
          </p:blipFill>
          <p:spPr>
            <a:xfrm>
              <a:off x="-1" y="-2"/>
              <a:ext cx="1396542" cy="170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" y="0"/>
                  </a:moveTo>
                  <a:cubicBezTo>
                    <a:pt x="829" y="0"/>
                    <a:pt x="0" y="678"/>
                    <a:pt x="0" y="1517"/>
                  </a:cubicBezTo>
                  <a:lnTo>
                    <a:pt x="0" y="20078"/>
                  </a:lnTo>
                  <a:cubicBezTo>
                    <a:pt x="0" y="20917"/>
                    <a:pt x="829" y="21600"/>
                    <a:pt x="1854" y="21600"/>
                  </a:cubicBezTo>
                  <a:lnTo>
                    <a:pt x="19740" y="21600"/>
                  </a:lnTo>
                  <a:cubicBezTo>
                    <a:pt x="20765" y="21600"/>
                    <a:pt x="21600" y="20917"/>
                    <a:pt x="21600" y="20078"/>
                  </a:cubicBezTo>
                  <a:lnTo>
                    <a:pt x="21600" y="1517"/>
                  </a:lnTo>
                  <a:cubicBezTo>
                    <a:pt x="21600" y="678"/>
                    <a:pt x="20765" y="0"/>
                    <a:pt x="19740" y="0"/>
                  </a:cubicBezTo>
                  <a:lnTo>
                    <a:pt x="1854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79" name="Picture 6"/>
          <p:cNvGrpSpPr/>
          <p:nvPr/>
        </p:nvGrpSpPr>
        <p:grpSpPr>
          <a:xfrm>
            <a:off x="3046170" y="1957202"/>
            <a:ext cx="1393074" cy="1244694"/>
            <a:chOff x="0" y="-1"/>
            <a:chExt cx="1393073" cy="1244692"/>
          </a:xfrm>
        </p:grpSpPr>
        <p:sp>
          <p:nvSpPr>
            <p:cNvPr id="177" name="Shape"/>
            <p:cNvSpPr/>
            <p:nvPr/>
          </p:nvSpPr>
          <p:spPr>
            <a:xfrm>
              <a:off x="-1" y="-2"/>
              <a:ext cx="1393075" cy="1244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743" y="0"/>
                    <a:pt x="1659" y="0"/>
                  </a:cubicBezTo>
                  <a:lnTo>
                    <a:pt x="19941" y="0"/>
                  </a:lnTo>
                  <a:cubicBezTo>
                    <a:pt x="20857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857" y="21600"/>
                    <a:pt x="19941" y="21600"/>
                  </a:cubicBezTo>
                  <a:lnTo>
                    <a:pt x="1659" y="21600"/>
                  </a:lnTo>
                  <a:cubicBezTo>
                    <a:pt x="743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8" name="image7.png" descr="image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r="2" b="21602"/>
            <a:stretch>
              <a:fillRect/>
            </a:stretch>
          </p:blipFill>
          <p:spPr>
            <a:xfrm>
              <a:off x="-1" y="-1"/>
              <a:ext cx="1393033" cy="124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2" y="0"/>
                  </a:moveTo>
                  <a:cubicBezTo>
                    <a:pt x="746" y="0"/>
                    <a:pt x="0" y="834"/>
                    <a:pt x="0" y="1860"/>
                  </a:cubicBezTo>
                  <a:lnTo>
                    <a:pt x="0" y="19747"/>
                  </a:lnTo>
                  <a:cubicBezTo>
                    <a:pt x="0" y="20772"/>
                    <a:pt x="746" y="21600"/>
                    <a:pt x="1662" y="21600"/>
                  </a:cubicBezTo>
                  <a:lnTo>
                    <a:pt x="19945" y="21600"/>
                  </a:lnTo>
                  <a:cubicBezTo>
                    <a:pt x="20861" y="21600"/>
                    <a:pt x="21600" y="20772"/>
                    <a:pt x="21600" y="19747"/>
                  </a:cubicBezTo>
                  <a:lnTo>
                    <a:pt x="21600" y="1860"/>
                  </a:lnTo>
                  <a:cubicBezTo>
                    <a:pt x="21600" y="834"/>
                    <a:pt x="20861" y="0"/>
                    <a:pt x="19945" y="0"/>
                  </a:cubicBezTo>
                  <a:lnTo>
                    <a:pt x="1662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82" name="Picture 14"/>
          <p:cNvGrpSpPr/>
          <p:nvPr/>
        </p:nvGrpSpPr>
        <p:grpSpPr>
          <a:xfrm>
            <a:off x="1635379" y="151787"/>
            <a:ext cx="1299956" cy="1513286"/>
            <a:chOff x="0" y="-1"/>
            <a:chExt cx="1299955" cy="1513284"/>
          </a:xfrm>
        </p:grpSpPr>
        <p:sp>
          <p:nvSpPr>
            <p:cNvPr id="180" name="Shape"/>
            <p:cNvSpPr/>
            <p:nvPr/>
          </p:nvSpPr>
          <p:spPr>
            <a:xfrm>
              <a:off x="0" y="-1"/>
              <a:ext cx="1299955" cy="1513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5"/>
                  </a:moveTo>
                  <a:cubicBezTo>
                    <a:pt x="0" y="714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714"/>
                    <a:pt x="21600" y="1595"/>
                  </a:cubicBezTo>
                  <a:lnTo>
                    <a:pt x="21600" y="20005"/>
                  </a:lnTo>
                  <a:cubicBezTo>
                    <a:pt x="21600" y="20886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886"/>
                    <a:pt x="0" y="2000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1" name="image8.jpeg" descr="image8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t="6750" r="17289" b="15601"/>
            <a:stretch>
              <a:fillRect/>
            </a:stretch>
          </p:blipFill>
          <p:spPr>
            <a:xfrm>
              <a:off x="-1" y="-2"/>
              <a:ext cx="1299766" cy="1513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" y="0"/>
                  </a:moveTo>
                  <a:cubicBezTo>
                    <a:pt x="828" y="0"/>
                    <a:pt x="0" y="711"/>
                    <a:pt x="0" y="1592"/>
                  </a:cubicBezTo>
                  <a:lnTo>
                    <a:pt x="0" y="20003"/>
                  </a:lnTo>
                  <a:cubicBezTo>
                    <a:pt x="0" y="20883"/>
                    <a:pt x="828" y="21600"/>
                    <a:pt x="1853" y="21600"/>
                  </a:cubicBezTo>
                  <a:lnTo>
                    <a:pt x="19747" y="21600"/>
                  </a:lnTo>
                  <a:cubicBezTo>
                    <a:pt x="20772" y="21600"/>
                    <a:pt x="21600" y="20883"/>
                    <a:pt x="21600" y="20003"/>
                  </a:cubicBezTo>
                  <a:lnTo>
                    <a:pt x="21600" y="1592"/>
                  </a:lnTo>
                  <a:cubicBezTo>
                    <a:pt x="21600" y="711"/>
                    <a:pt x="20772" y="0"/>
                    <a:pt x="19747" y="0"/>
                  </a:cubicBezTo>
                  <a:lnTo>
                    <a:pt x="1853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85" name="Picture 33"/>
          <p:cNvGrpSpPr/>
          <p:nvPr/>
        </p:nvGrpSpPr>
        <p:grpSpPr>
          <a:xfrm>
            <a:off x="1619739" y="3654758"/>
            <a:ext cx="1214629" cy="1417241"/>
            <a:chOff x="0" y="-1"/>
            <a:chExt cx="1214628" cy="1417240"/>
          </a:xfrm>
        </p:grpSpPr>
        <p:sp>
          <p:nvSpPr>
            <p:cNvPr id="183" name="Shape"/>
            <p:cNvSpPr/>
            <p:nvPr/>
          </p:nvSpPr>
          <p:spPr>
            <a:xfrm>
              <a:off x="0" y="-2"/>
              <a:ext cx="1214629" cy="141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1"/>
                  </a:moveTo>
                  <a:cubicBezTo>
                    <a:pt x="0" y="712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712"/>
                    <a:pt x="21600" y="1591"/>
                  </a:cubicBezTo>
                  <a:lnTo>
                    <a:pt x="21600" y="20009"/>
                  </a:lnTo>
                  <a:cubicBezTo>
                    <a:pt x="21600" y="20888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888"/>
                    <a:pt x="0" y="2000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4" name="image9.jpeg" descr="image9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0056" t="13393" r="6949" b="29535"/>
            <a:stretch>
              <a:fillRect/>
            </a:stretch>
          </p:blipFill>
          <p:spPr>
            <a:xfrm>
              <a:off x="-1" y="-2"/>
              <a:ext cx="1214439" cy="1417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" y="0"/>
                  </a:moveTo>
                  <a:cubicBezTo>
                    <a:pt x="831" y="0"/>
                    <a:pt x="0" y="712"/>
                    <a:pt x="0" y="1591"/>
                  </a:cubicBezTo>
                  <a:lnTo>
                    <a:pt x="0" y="20009"/>
                  </a:lnTo>
                  <a:cubicBezTo>
                    <a:pt x="0" y="20888"/>
                    <a:pt x="831" y="21600"/>
                    <a:pt x="1856" y="21600"/>
                  </a:cubicBezTo>
                  <a:lnTo>
                    <a:pt x="19744" y="21600"/>
                  </a:lnTo>
                  <a:cubicBezTo>
                    <a:pt x="20769" y="21600"/>
                    <a:pt x="21600" y="20888"/>
                    <a:pt x="21600" y="20009"/>
                  </a:cubicBezTo>
                  <a:lnTo>
                    <a:pt x="21600" y="1591"/>
                  </a:lnTo>
                  <a:cubicBezTo>
                    <a:pt x="21600" y="712"/>
                    <a:pt x="20769" y="0"/>
                    <a:pt x="19744" y="0"/>
                  </a:cubicBezTo>
                  <a:lnTo>
                    <a:pt x="1856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88" name="Picture 27"/>
          <p:cNvGrpSpPr/>
          <p:nvPr/>
        </p:nvGrpSpPr>
        <p:grpSpPr>
          <a:xfrm>
            <a:off x="7584688" y="1925551"/>
            <a:ext cx="1358505" cy="1470927"/>
            <a:chOff x="0" y="-1"/>
            <a:chExt cx="1358504" cy="1470926"/>
          </a:xfrm>
        </p:grpSpPr>
        <p:sp>
          <p:nvSpPr>
            <p:cNvPr id="186" name="Shape"/>
            <p:cNvSpPr/>
            <p:nvPr/>
          </p:nvSpPr>
          <p:spPr>
            <a:xfrm>
              <a:off x="-2" y="-2"/>
              <a:ext cx="1358318" cy="147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14"/>
                  </a:moveTo>
                  <a:cubicBezTo>
                    <a:pt x="0" y="767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767"/>
                    <a:pt x="21600" y="1714"/>
                  </a:cubicBezTo>
                  <a:lnTo>
                    <a:pt x="21600" y="19886"/>
                  </a:lnTo>
                  <a:cubicBezTo>
                    <a:pt x="21600" y="20833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833"/>
                    <a:pt x="0" y="19886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7" name="image10.jpeg" descr="image10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7960" t="4825" r="28393" b="18755"/>
            <a:stretch>
              <a:fillRect/>
            </a:stretch>
          </p:blipFill>
          <p:spPr>
            <a:xfrm>
              <a:off x="-1" y="-2"/>
              <a:ext cx="1358505" cy="1470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5" y="0"/>
                  </a:moveTo>
                  <a:cubicBezTo>
                    <a:pt x="830" y="0"/>
                    <a:pt x="0" y="767"/>
                    <a:pt x="0" y="1714"/>
                  </a:cubicBezTo>
                  <a:lnTo>
                    <a:pt x="0" y="19886"/>
                  </a:lnTo>
                  <a:cubicBezTo>
                    <a:pt x="0" y="20833"/>
                    <a:pt x="830" y="21600"/>
                    <a:pt x="1855" y="21600"/>
                  </a:cubicBezTo>
                  <a:lnTo>
                    <a:pt x="19738" y="21600"/>
                  </a:lnTo>
                  <a:cubicBezTo>
                    <a:pt x="20764" y="21600"/>
                    <a:pt x="21600" y="20833"/>
                    <a:pt x="21600" y="19886"/>
                  </a:cubicBezTo>
                  <a:lnTo>
                    <a:pt x="21600" y="1714"/>
                  </a:lnTo>
                  <a:cubicBezTo>
                    <a:pt x="21600" y="767"/>
                    <a:pt x="20764" y="0"/>
                    <a:pt x="19738" y="0"/>
                  </a:cubicBezTo>
                  <a:lnTo>
                    <a:pt x="1855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91" name="Picture 5"/>
          <p:cNvGrpSpPr/>
          <p:nvPr/>
        </p:nvGrpSpPr>
        <p:grpSpPr>
          <a:xfrm>
            <a:off x="2987289" y="126005"/>
            <a:ext cx="1510834" cy="1706961"/>
            <a:chOff x="0" y="-1"/>
            <a:chExt cx="1510832" cy="1706959"/>
          </a:xfrm>
        </p:grpSpPr>
        <p:sp>
          <p:nvSpPr>
            <p:cNvPr id="189" name="Shape"/>
            <p:cNvSpPr/>
            <p:nvPr/>
          </p:nvSpPr>
          <p:spPr>
            <a:xfrm>
              <a:off x="0" y="-1"/>
              <a:ext cx="1510833" cy="1706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43"/>
                  </a:moveTo>
                  <a:cubicBezTo>
                    <a:pt x="0" y="736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736"/>
                    <a:pt x="21600" y="1643"/>
                  </a:cubicBezTo>
                  <a:lnTo>
                    <a:pt x="21600" y="19957"/>
                  </a:lnTo>
                  <a:cubicBezTo>
                    <a:pt x="21600" y="20864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864"/>
                    <a:pt x="0" y="19957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0" name="image11.jpeg" descr="image11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b="24528"/>
            <a:stretch>
              <a:fillRect/>
            </a:stretch>
          </p:blipFill>
          <p:spPr>
            <a:xfrm>
              <a:off x="0" y="-2"/>
              <a:ext cx="1510833" cy="170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5" y="0"/>
                  </a:moveTo>
                  <a:cubicBezTo>
                    <a:pt x="830" y="0"/>
                    <a:pt x="0" y="735"/>
                    <a:pt x="0" y="1642"/>
                  </a:cubicBezTo>
                  <a:lnTo>
                    <a:pt x="0" y="19958"/>
                  </a:lnTo>
                  <a:cubicBezTo>
                    <a:pt x="0" y="20865"/>
                    <a:pt x="830" y="21600"/>
                    <a:pt x="1855" y="21600"/>
                  </a:cubicBezTo>
                  <a:lnTo>
                    <a:pt x="19745" y="21600"/>
                  </a:lnTo>
                  <a:cubicBezTo>
                    <a:pt x="20770" y="21600"/>
                    <a:pt x="21600" y="20865"/>
                    <a:pt x="21600" y="19958"/>
                  </a:cubicBezTo>
                  <a:lnTo>
                    <a:pt x="21600" y="1642"/>
                  </a:lnTo>
                  <a:cubicBezTo>
                    <a:pt x="21600" y="735"/>
                    <a:pt x="20770" y="0"/>
                    <a:pt x="19745" y="0"/>
                  </a:cubicBezTo>
                  <a:lnTo>
                    <a:pt x="1855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94" name="Picture 6"/>
          <p:cNvGrpSpPr/>
          <p:nvPr/>
        </p:nvGrpSpPr>
        <p:grpSpPr>
          <a:xfrm>
            <a:off x="7561086" y="3487803"/>
            <a:ext cx="1405524" cy="1454548"/>
            <a:chOff x="-1" y="-1"/>
            <a:chExt cx="1405522" cy="1454546"/>
          </a:xfrm>
        </p:grpSpPr>
        <p:sp>
          <p:nvSpPr>
            <p:cNvPr id="192" name="Shape"/>
            <p:cNvSpPr/>
            <p:nvPr/>
          </p:nvSpPr>
          <p:spPr>
            <a:xfrm>
              <a:off x="-1" y="-2"/>
              <a:ext cx="1405523" cy="145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94"/>
                  </a:moveTo>
                  <a:cubicBezTo>
                    <a:pt x="0" y="803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803"/>
                    <a:pt x="21600" y="1794"/>
                  </a:cubicBezTo>
                  <a:lnTo>
                    <a:pt x="21600" y="19806"/>
                  </a:lnTo>
                  <a:cubicBezTo>
                    <a:pt x="21600" y="20797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797"/>
                    <a:pt x="0" y="19806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3" name="image12.jpeg" descr="image12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r="13" b="17209"/>
            <a:stretch>
              <a:fillRect/>
            </a:stretch>
          </p:blipFill>
          <p:spPr>
            <a:xfrm>
              <a:off x="0" y="-1"/>
              <a:ext cx="1405335" cy="145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" y="0"/>
                  </a:moveTo>
                  <a:cubicBezTo>
                    <a:pt x="829" y="0"/>
                    <a:pt x="0" y="801"/>
                    <a:pt x="0" y="1792"/>
                  </a:cubicBezTo>
                  <a:lnTo>
                    <a:pt x="0" y="19802"/>
                  </a:lnTo>
                  <a:cubicBezTo>
                    <a:pt x="0" y="20793"/>
                    <a:pt x="829" y="21600"/>
                    <a:pt x="1854" y="21600"/>
                  </a:cubicBezTo>
                  <a:lnTo>
                    <a:pt x="19746" y="21600"/>
                  </a:lnTo>
                  <a:cubicBezTo>
                    <a:pt x="20771" y="21600"/>
                    <a:pt x="21600" y="20793"/>
                    <a:pt x="21600" y="19802"/>
                  </a:cubicBezTo>
                  <a:lnTo>
                    <a:pt x="21600" y="1792"/>
                  </a:lnTo>
                  <a:cubicBezTo>
                    <a:pt x="21600" y="801"/>
                    <a:pt x="20771" y="0"/>
                    <a:pt x="19746" y="0"/>
                  </a:cubicBezTo>
                  <a:lnTo>
                    <a:pt x="1854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97" name="Picture 13"/>
          <p:cNvGrpSpPr/>
          <p:nvPr/>
        </p:nvGrpSpPr>
        <p:grpSpPr>
          <a:xfrm>
            <a:off x="10723766" y="3428997"/>
            <a:ext cx="1247930" cy="1455739"/>
            <a:chOff x="0" y="-1"/>
            <a:chExt cx="1247928" cy="1455737"/>
          </a:xfrm>
        </p:grpSpPr>
        <p:sp>
          <p:nvSpPr>
            <p:cNvPr id="195" name="Shape"/>
            <p:cNvSpPr/>
            <p:nvPr/>
          </p:nvSpPr>
          <p:spPr>
            <a:xfrm>
              <a:off x="-1" y="0"/>
              <a:ext cx="1247930" cy="1455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91"/>
                  </a:moveTo>
                  <a:cubicBezTo>
                    <a:pt x="0" y="712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712"/>
                    <a:pt x="21600" y="1591"/>
                  </a:cubicBezTo>
                  <a:lnTo>
                    <a:pt x="21600" y="20009"/>
                  </a:lnTo>
                  <a:cubicBezTo>
                    <a:pt x="21600" y="20888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888"/>
                    <a:pt x="0" y="20009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6" name="image13.jpeg" descr="image13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t="1" r="12" b="12510"/>
            <a:stretch>
              <a:fillRect/>
            </a:stretch>
          </p:blipFill>
          <p:spPr>
            <a:xfrm>
              <a:off x="-1" y="-2"/>
              <a:ext cx="1247776" cy="1455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5" y="0"/>
                  </a:moveTo>
                  <a:cubicBezTo>
                    <a:pt x="830" y="0"/>
                    <a:pt x="0" y="711"/>
                    <a:pt x="0" y="1590"/>
                  </a:cubicBezTo>
                  <a:lnTo>
                    <a:pt x="0" y="20010"/>
                  </a:lnTo>
                  <a:cubicBezTo>
                    <a:pt x="0" y="20889"/>
                    <a:pt x="830" y="21600"/>
                    <a:pt x="1855" y="21600"/>
                  </a:cubicBezTo>
                  <a:lnTo>
                    <a:pt x="19745" y="21600"/>
                  </a:lnTo>
                  <a:cubicBezTo>
                    <a:pt x="20770" y="21600"/>
                    <a:pt x="21600" y="20889"/>
                    <a:pt x="21600" y="20010"/>
                  </a:cubicBezTo>
                  <a:lnTo>
                    <a:pt x="21600" y="1590"/>
                  </a:lnTo>
                  <a:cubicBezTo>
                    <a:pt x="21600" y="711"/>
                    <a:pt x="20770" y="0"/>
                    <a:pt x="19745" y="0"/>
                  </a:cubicBezTo>
                  <a:lnTo>
                    <a:pt x="1855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00" name="Picture 15"/>
          <p:cNvGrpSpPr/>
          <p:nvPr/>
        </p:nvGrpSpPr>
        <p:grpSpPr>
          <a:xfrm>
            <a:off x="4649480" y="1746612"/>
            <a:ext cx="1334532" cy="1828803"/>
            <a:chOff x="0" y="-1"/>
            <a:chExt cx="1334531" cy="1828802"/>
          </a:xfrm>
        </p:grpSpPr>
        <p:sp>
          <p:nvSpPr>
            <p:cNvPr id="198" name="Shape"/>
            <p:cNvSpPr/>
            <p:nvPr/>
          </p:nvSpPr>
          <p:spPr>
            <a:xfrm>
              <a:off x="-1" y="-2"/>
              <a:ext cx="1334533" cy="182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"/>
                  </a:moveTo>
                  <a:cubicBezTo>
                    <a:pt x="0" y="606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606"/>
                    <a:pt x="21600" y="1355"/>
                  </a:cubicBezTo>
                  <a:lnTo>
                    <a:pt x="21600" y="20245"/>
                  </a:lnTo>
                  <a:cubicBezTo>
                    <a:pt x="21600" y="20994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994"/>
                    <a:pt x="0" y="20245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9" name="image14.jpeg" descr="image14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/>
            <a:stretch>
              <a:fillRect/>
            </a:stretch>
          </p:blipFill>
          <p:spPr>
            <a:xfrm>
              <a:off x="-1" y="-1"/>
              <a:ext cx="1334533" cy="182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" y="0"/>
                  </a:moveTo>
                  <a:cubicBezTo>
                    <a:pt x="831" y="0"/>
                    <a:pt x="0" y="607"/>
                    <a:pt x="0" y="1355"/>
                  </a:cubicBezTo>
                  <a:lnTo>
                    <a:pt x="0" y="20245"/>
                  </a:lnTo>
                  <a:cubicBezTo>
                    <a:pt x="0" y="20993"/>
                    <a:pt x="831" y="21600"/>
                    <a:pt x="1856" y="21600"/>
                  </a:cubicBezTo>
                  <a:lnTo>
                    <a:pt x="19744" y="21600"/>
                  </a:lnTo>
                  <a:cubicBezTo>
                    <a:pt x="20769" y="21600"/>
                    <a:pt x="21600" y="20993"/>
                    <a:pt x="21600" y="20245"/>
                  </a:cubicBezTo>
                  <a:lnTo>
                    <a:pt x="21600" y="1355"/>
                  </a:lnTo>
                  <a:cubicBezTo>
                    <a:pt x="21600" y="607"/>
                    <a:pt x="20769" y="0"/>
                    <a:pt x="19744" y="0"/>
                  </a:cubicBezTo>
                  <a:lnTo>
                    <a:pt x="1856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03" name="Picture 16"/>
          <p:cNvGrpSpPr/>
          <p:nvPr/>
        </p:nvGrpSpPr>
        <p:grpSpPr>
          <a:xfrm>
            <a:off x="1606199" y="1807572"/>
            <a:ext cx="1358317" cy="1706961"/>
            <a:chOff x="0" y="-1"/>
            <a:chExt cx="1358315" cy="1706959"/>
          </a:xfrm>
        </p:grpSpPr>
        <p:sp>
          <p:nvSpPr>
            <p:cNvPr id="201" name="Shape"/>
            <p:cNvSpPr/>
            <p:nvPr/>
          </p:nvSpPr>
          <p:spPr>
            <a:xfrm>
              <a:off x="-1" y="-1"/>
              <a:ext cx="1358317" cy="1706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77"/>
                  </a:moveTo>
                  <a:cubicBezTo>
                    <a:pt x="0" y="661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661"/>
                    <a:pt x="21600" y="1477"/>
                  </a:cubicBezTo>
                  <a:lnTo>
                    <a:pt x="21600" y="20123"/>
                  </a:lnTo>
                  <a:cubicBezTo>
                    <a:pt x="21600" y="20939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939"/>
                    <a:pt x="0" y="20123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02" name="image15.jpeg" descr="image15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b="10236"/>
            <a:stretch>
              <a:fillRect/>
            </a:stretch>
          </p:blipFill>
          <p:spPr>
            <a:xfrm>
              <a:off x="-1" y="-2"/>
              <a:ext cx="1358317" cy="170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5" y="0"/>
                  </a:moveTo>
                  <a:cubicBezTo>
                    <a:pt x="830" y="0"/>
                    <a:pt x="0" y="661"/>
                    <a:pt x="0" y="1476"/>
                  </a:cubicBezTo>
                  <a:lnTo>
                    <a:pt x="0" y="20124"/>
                  </a:lnTo>
                  <a:cubicBezTo>
                    <a:pt x="0" y="20939"/>
                    <a:pt x="830" y="21600"/>
                    <a:pt x="1855" y="21600"/>
                  </a:cubicBezTo>
                  <a:lnTo>
                    <a:pt x="19732" y="21600"/>
                  </a:lnTo>
                  <a:cubicBezTo>
                    <a:pt x="20758" y="21600"/>
                    <a:pt x="21600" y="20939"/>
                    <a:pt x="21600" y="20124"/>
                  </a:cubicBezTo>
                  <a:lnTo>
                    <a:pt x="21600" y="1476"/>
                  </a:lnTo>
                  <a:cubicBezTo>
                    <a:pt x="21600" y="661"/>
                    <a:pt x="20758" y="0"/>
                    <a:pt x="19732" y="0"/>
                  </a:cubicBezTo>
                  <a:lnTo>
                    <a:pt x="1855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07" name="Picture 18"/>
          <p:cNvGrpSpPr/>
          <p:nvPr/>
        </p:nvGrpSpPr>
        <p:grpSpPr>
          <a:xfrm>
            <a:off x="9063173" y="3506204"/>
            <a:ext cx="1457445" cy="1428752"/>
            <a:chOff x="0" y="0"/>
            <a:chExt cx="1457444" cy="1428751"/>
          </a:xfrm>
        </p:grpSpPr>
        <p:sp>
          <p:nvSpPr>
            <p:cNvPr id="204" name="Shape"/>
            <p:cNvSpPr/>
            <p:nvPr/>
          </p:nvSpPr>
          <p:spPr>
            <a:xfrm>
              <a:off x="-1" y="-1"/>
              <a:ext cx="1457445" cy="142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815" y="0"/>
                    <a:pt x="1820" y="0"/>
                  </a:cubicBezTo>
                  <a:lnTo>
                    <a:pt x="19780" y="0"/>
                  </a:lnTo>
                  <a:cubicBezTo>
                    <a:pt x="20785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785" y="21600"/>
                    <a:pt x="19780" y="21600"/>
                  </a:cubicBezTo>
                  <a:lnTo>
                    <a:pt x="1820" y="21600"/>
                  </a:lnTo>
                  <a:cubicBezTo>
                    <a:pt x="81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05" name="image16.jpeg" descr="image16.jpeg"/>
            <p:cNvPicPr>
              <a:picLocks noChangeAspect="1"/>
            </p:cNvPicPr>
            <p:nvPr/>
          </p:nvPicPr>
          <p:blipFill>
            <a:blip r:embed="rId16">
              <a:extLst/>
            </a:blip>
            <a:srcRect r="2" b="16000"/>
            <a:stretch>
              <a:fillRect/>
            </a:stretch>
          </p:blipFill>
          <p:spPr>
            <a:xfrm>
              <a:off x="-1" y="0"/>
              <a:ext cx="1457326" cy="142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" y="0"/>
                  </a:moveTo>
                  <a:cubicBezTo>
                    <a:pt x="813" y="0"/>
                    <a:pt x="0" y="829"/>
                    <a:pt x="0" y="1854"/>
                  </a:cubicBezTo>
                  <a:lnTo>
                    <a:pt x="0" y="19746"/>
                  </a:lnTo>
                  <a:cubicBezTo>
                    <a:pt x="0" y="20771"/>
                    <a:pt x="813" y="21600"/>
                    <a:pt x="1818" y="21600"/>
                  </a:cubicBezTo>
                  <a:lnTo>
                    <a:pt x="19782" y="21600"/>
                  </a:lnTo>
                  <a:cubicBezTo>
                    <a:pt x="20787" y="21600"/>
                    <a:pt x="21600" y="20771"/>
                    <a:pt x="21600" y="19746"/>
                  </a:cubicBezTo>
                  <a:lnTo>
                    <a:pt x="21600" y="1854"/>
                  </a:lnTo>
                  <a:cubicBezTo>
                    <a:pt x="21600" y="829"/>
                    <a:pt x="20787" y="0"/>
                    <a:pt x="19782" y="0"/>
                  </a:cubicBezTo>
                  <a:lnTo>
                    <a:pt x="181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06" name="Shape"/>
            <p:cNvSpPr/>
            <p:nvPr/>
          </p:nvSpPr>
          <p:spPr>
            <a:xfrm>
              <a:off x="0" y="0"/>
              <a:ext cx="1457445" cy="142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815" y="0"/>
                    <a:pt x="1820" y="0"/>
                  </a:cubicBezTo>
                  <a:lnTo>
                    <a:pt x="19780" y="0"/>
                  </a:lnTo>
                  <a:cubicBezTo>
                    <a:pt x="20785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785" y="21600"/>
                    <a:pt x="19780" y="21600"/>
                  </a:cubicBezTo>
                  <a:lnTo>
                    <a:pt x="1820" y="21600"/>
                  </a:lnTo>
                  <a:cubicBezTo>
                    <a:pt x="815" y="21600"/>
                    <a:pt x="0" y="20769"/>
                    <a:pt x="0" y="19744"/>
                  </a:cubicBezTo>
                  <a:close/>
                </a:path>
              </a:pathLst>
            </a:custGeom>
            <a:noFill/>
            <a:ln w="15875" cap="flat">
              <a:solidFill>
                <a:srgbClr val="A4499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210" name="Picture 19"/>
          <p:cNvGrpSpPr/>
          <p:nvPr/>
        </p:nvGrpSpPr>
        <p:grpSpPr>
          <a:xfrm>
            <a:off x="9072608" y="228431"/>
            <a:ext cx="1360923" cy="1105060"/>
            <a:chOff x="0" y="-1"/>
            <a:chExt cx="1360921" cy="1105058"/>
          </a:xfrm>
        </p:grpSpPr>
        <p:sp>
          <p:nvSpPr>
            <p:cNvPr id="208" name="Shape"/>
            <p:cNvSpPr/>
            <p:nvPr/>
          </p:nvSpPr>
          <p:spPr>
            <a:xfrm>
              <a:off x="-1" y="-1"/>
              <a:ext cx="1360922" cy="1105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675" y="0"/>
                    <a:pt x="1507" y="0"/>
                  </a:cubicBezTo>
                  <a:lnTo>
                    <a:pt x="20093" y="0"/>
                  </a:lnTo>
                  <a:cubicBezTo>
                    <a:pt x="20925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925" y="21600"/>
                    <a:pt x="20093" y="21600"/>
                  </a:cubicBezTo>
                  <a:lnTo>
                    <a:pt x="1507" y="21600"/>
                  </a:lnTo>
                  <a:cubicBezTo>
                    <a:pt x="67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09" name="image17.jpeg" descr="image17.jpeg"/>
            <p:cNvPicPr>
              <a:picLocks noChangeAspect="1"/>
            </p:cNvPicPr>
            <p:nvPr/>
          </p:nvPicPr>
          <p:blipFill>
            <a:blip r:embed="rId17">
              <a:extLst/>
            </a:blip>
            <a:srcRect r="2" b="14"/>
            <a:stretch>
              <a:fillRect/>
            </a:stretch>
          </p:blipFill>
          <p:spPr>
            <a:xfrm>
              <a:off x="-1" y="0"/>
              <a:ext cx="1360886" cy="110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6" y="0"/>
                  </a:moveTo>
                  <a:cubicBezTo>
                    <a:pt x="673" y="0"/>
                    <a:pt x="0" y="829"/>
                    <a:pt x="0" y="1854"/>
                  </a:cubicBezTo>
                  <a:lnTo>
                    <a:pt x="0" y="19746"/>
                  </a:lnTo>
                  <a:cubicBezTo>
                    <a:pt x="0" y="20771"/>
                    <a:pt x="673" y="21600"/>
                    <a:pt x="1506" y="21600"/>
                  </a:cubicBezTo>
                  <a:lnTo>
                    <a:pt x="20094" y="21600"/>
                  </a:lnTo>
                  <a:cubicBezTo>
                    <a:pt x="20927" y="21600"/>
                    <a:pt x="21600" y="20771"/>
                    <a:pt x="21600" y="19746"/>
                  </a:cubicBezTo>
                  <a:lnTo>
                    <a:pt x="21600" y="1854"/>
                  </a:lnTo>
                  <a:cubicBezTo>
                    <a:pt x="21600" y="829"/>
                    <a:pt x="20927" y="0"/>
                    <a:pt x="20094" y="0"/>
                  </a:cubicBezTo>
                  <a:lnTo>
                    <a:pt x="1506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13" name="Picture 23"/>
          <p:cNvGrpSpPr/>
          <p:nvPr/>
        </p:nvGrpSpPr>
        <p:grpSpPr>
          <a:xfrm>
            <a:off x="4649388" y="3654758"/>
            <a:ext cx="1297783" cy="1341124"/>
            <a:chOff x="0" y="0"/>
            <a:chExt cx="1297782" cy="1341122"/>
          </a:xfrm>
        </p:grpSpPr>
        <p:sp>
          <p:nvSpPr>
            <p:cNvPr id="211" name="Shape"/>
            <p:cNvSpPr/>
            <p:nvPr/>
          </p:nvSpPr>
          <p:spPr>
            <a:xfrm>
              <a:off x="-1" y="-1"/>
              <a:ext cx="1297725" cy="134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96"/>
                  </a:moveTo>
                  <a:cubicBezTo>
                    <a:pt x="0" y="804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804"/>
                    <a:pt x="21600" y="1796"/>
                  </a:cubicBezTo>
                  <a:lnTo>
                    <a:pt x="21600" y="19804"/>
                  </a:lnTo>
                  <a:cubicBezTo>
                    <a:pt x="21600" y="20796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796"/>
                    <a:pt x="0" y="1980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12" name="image18.jpeg" descr="image18.jpe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8932" r="10344" b="33268"/>
            <a:stretch>
              <a:fillRect/>
            </a:stretch>
          </p:blipFill>
          <p:spPr>
            <a:xfrm>
              <a:off x="0" y="-1"/>
              <a:ext cx="1297782" cy="134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" y="0"/>
                  </a:moveTo>
                  <a:cubicBezTo>
                    <a:pt x="831" y="0"/>
                    <a:pt x="0" y="804"/>
                    <a:pt x="0" y="1796"/>
                  </a:cubicBezTo>
                  <a:lnTo>
                    <a:pt x="0" y="19804"/>
                  </a:lnTo>
                  <a:cubicBezTo>
                    <a:pt x="0" y="20796"/>
                    <a:pt x="831" y="21600"/>
                    <a:pt x="1856" y="21600"/>
                  </a:cubicBezTo>
                  <a:lnTo>
                    <a:pt x="19744" y="21600"/>
                  </a:lnTo>
                  <a:cubicBezTo>
                    <a:pt x="20769" y="21600"/>
                    <a:pt x="21600" y="20796"/>
                    <a:pt x="21600" y="19804"/>
                  </a:cubicBezTo>
                  <a:lnTo>
                    <a:pt x="21600" y="1796"/>
                  </a:lnTo>
                  <a:cubicBezTo>
                    <a:pt x="21600" y="804"/>
                    <a:pt x="20769" y="0"/>
                    <a:pt x="19744" y="0"/>
                  </a:cubicBezTo>
                  <a:lnTo>
                    <a:pt x="1856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16" name="Picture 24"/>
          <p:cNvGrpSpPr/>
          <p:nvPr/>
        </p:nvGrpSpPr>
        <p:grpSpPr>
          <a:xfrm>
            <a:off x="10653508" y="1713993"/>
            <a:ext cx="1388445" cy="1573215"/>
            <a:chOff x="0" y="0"/>
            <a:chExt cx="1388443" cy="1573214"/>
          </a:xfrm>
        </p:grpSpPr>
        <p:sp>
          <p:nvSpPr>
            <p:cNvPr id="214" name="Shape"/>
            <p:cNvSpPr/>
            <p:nvPr/>
          </p:nvSpPr>
          <p:spPr>
            <a:xfrm>
              <a:off x="-1" y="-2"/>
              <a:ext cx="1388445" cy="1573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38"/>
                  </a:moveTo>
                  <a:cubicBezTo>
                    <a:pt x="0" y="733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733"/>
                    <a:pt x="21600" y="1638"/>
                  </a:cubicBezTo>
                  <a:lnTo>
                    <a:pt x="21600" y="19962"/>
                  </a:lnTo>
                  <a:cubicBezTo>
                    <a:pt x="21600" y="20867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0867"/>
                    <a:pt x="0" y="19962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15" name="image19.jpeg" descr="image19.jpeg"/>
            <p:cNvPicPr>
              <a:picLocks noChangeAspect="1"/>
            </p:cNvPicPr>
            <p:nvPr/>
          </p:nvPicPr>
          <p:blipFill>
            <a:blip r:embed="rId19">
              <a:extLst/>
            </a:blip>
            <a:srcRect r="11756"/>
            <a:stretch>
              <a:fillRect/>
            </a:stretch>
          </p:blipFill>
          <p:spPr>
            <a:xfrm>
              <a:off x="-1" y="-1"/>
              <a:ext cx="1388270" cy="157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9" y="0"/>
                  </a:moveTo>
                  <a:cubicBezTo>
                    <a:pt x="833" y="0"/>
                    <a:pt x="0" y="735"/>
                    <a:pt x="0" y="1640"/>
                  </a:cubicBezTo>
                  <a:lnTo>
                    <a:pt x="0" y="19960"/>
                  </a:lnTo>
                  <a:cubicBezTo>
                    <a:pt x="0" y="20865"/>
                    <a:pt x="833" y="21600"/>
                    <a:pt x="1859" y="21600"/>
                  </a:cubicBezTo>
                  <a:lnTo>
                    <a:pt x="19748" y="21600"/>
                  </a:lnTo>
                  <a:cubicBezTo>
                    <a:pt x="20773" y="21600"/>
                    <a:pt x="21600" y="20865"/>
                    <a:pt x="21600" y="19960"/>
                  </a:cubicBezTo>
                  <a:lnTo>
                    <a:pt x="21600" y="1640"/>
                  </a:lnTo>
                  <a:cubicBezTo>
                    <a:pt x="21600" y="735"/>
                    <a:pt x="20773" y="0"/>
                    <a:pt x="19748" y="0"/>
                  </a:cubicBezTo>
                  <a:lnTo>
                    <a:pt x="1859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19" name="Picture 25"/>
          <p:cNvGrpSpPr/>
          <p:nvPr/>
        </p:nvGrpSpPr>
        <p:grpSpPr>
          <a:xfrm>
            <a:off x="10592312" y="249312"/>
            <a:ext cx="1510904" cy="1318063"/>
            <a:chOff x="-1" y="0"/>
            <a:chExt cx="1510903" cy="1318062"/>
          </a:xfrm>
        </p:grpSpPr>
        <p:sp>
          <p:nvSpPr>
            <p:cNvPr id="217" name="Shape"/>
            <p:cNvSpPr/>
            <p:nvPr/>
          </p:nvSpPr>
          <p:spPr>
            <a:xfrm>
              <a:off x="-1" y="-1"/>
              <a:ext cx="1510834" cy="13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cubicBezTo>
                    <a:pt x="0" y="831"/>
                    <a:pt x="725" y="0"/>
                    <a:pt x="1619" y="0"/>
                  </a:cubicBezTo>
                  <a:lnTo>
                    <a:pt x="19981" y="0"/>
                  </a:lnTo>
                  <a:cubicBezTo>
                    <a:pt x="20875" y="0"/>
                    <a:pt x="21600" y="831"/>
                    <a:pt x="21600" y="1856"/>
                  </a:cubicBezTo>
                  <a:lnTo>
                    <a:pt x="21600" y="19744"/>
                  </a:lnTo>
                  <a:cubicBezTo>
                    <a:pt x="21600" y="20769"/>
                    <a:pt x="20875" y="21600"/>
                    <a:pt x="19981" y="21600"/>
                  </a:cubicBezTo>
                  <a:lnTo>
                    <a:pt x="1619" y="21600"/>
                  </a:lnTo>
                  <a:cubicBezTo>
                    <a:pt x="72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18" name="image20.jpeg" descr="image20.jpeg"/>
            <p:cNvPicPr>
              <a:picLocks noChangeAspect="1"/>
            </p:cNvPicPr>
            <p:nvPr/>
          </p:nvPicPr>
          <p:blipFill>
            <a:blip r:embed="rId20">
              <a:extLst/>
            </a:blip>
            <a:srcRect l="8050" r="15527" b="2"/>
            <a:stretch>
              <a:fillRect/>
            </a:stretch>
          </p:blipFill>
          <p:spPr>
            <a:xfrm>
              <a:off x="-2" y="0"/>
              <a:ext cx="1510905" cy="131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7" y="0"/>
                  </a:moveTo>
                  <a:cubicBezTo>
                    <a:pt x="723" y="0"/>
                    <a:pt x="0" y="828"/>
                    <a:pt x="0" y="1854"/>
                  </a:cubicBezTo>
                  <a:lnTo>
                    <a:pt x="0" y="19746"/>
                  </a:lnTo>
                  <a:cubicBezTo>
                    <a:pt x="0" y="20772"/>
                    <a:pt x="723" y="21600"/>
                    <a:pt x="1617" y="21600"/>
                  </a:cubicBezTo>
                  <a:lnTo>
                    <a:pt x="19977" y="21600"/>
                  </a:lnTo>
                  <a:cubicBezTo>
                    <a:pt x="20872" y="21600"/>
                    <a:pt x="21600" y="20772"/>
                    <a:pt x="21600" y="19746"/>
                  </a:cubicBezTo>
                  <a:lnTo>
                    <a:pt x="21600" y="1854"/>
                  </a:lnTo>
                  <a:cubicBezTo>
                    <a:pt x="21600" y="828"/>
                    <a:pt x="20872" y="0"/>
                    <a:pt x="19977" y="0"/>
                  </a:cubicBezTo>
                  <a:lnTo>
                    <a:pt x="1617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22" name="Picture 14"/>
          <p:cNvGrpSpPr/>
          <p:nvPr/>
        </p:nvGrpSpPr>
        <p:grpSpPr>
          <a:xfrm>
            <a:off x="6147072" y="1669315"/>
            <a:ext cx="1323880" cy="1983398"/>
            <a:chOff x="0" y="-1"/>
            <a:chExt cx="1323879" cy="1983396"/>
          </a:xfrm>
        </p:grpSpPr>
        <p:sp>
          <p:nvSpPr>
            <p:cNvPr id="220" name="Shape"/>
            <p:cNvSpPr/>
            <p:nvPr/>
          </p:nvSpPr>
          <p:spPr>
            <a:xfrm>
              <a:off x="0" y="-2"/>
              <a:ext cx="1323880" cy="1983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39"/>
                  </a:moveTo>
                  <a:cubicBezTo>
                    <a:pt x="0" y="555"/>
                    <a:pt x="831" y="0"/>
                    <a:pt x="1856" y="0"/>
                  </a:cubicBezTo>
                  <a:lnTo>
                    <a:pt x="19744" y="0"/>
                  </a:lnTo>
                  <a:cubicBezTo>
                    <a:pt x="20769" y="0"/>
                    <a:pt x="21600" y="555"/>
                    <a:pt x="21600" y="1239"/>
                  </a:cubicBezTo>
                  <a:lnTo>
                    <a:pt x="21600" y="20361"/>
                  </a:lnTo>
                  <a:cubicBezTo>
                    <a:pt x="21600" y="21045"/>
                    <a:pt x="20769" y="21600"/>
                    <a:pt x="19744" y="21600"/>
                  </a:cubicBezTo>
                  <a:lnTo>
                    <a:pt x="1856" y="21600"/>
                  </a:lnTo>
                  <a:cubicBezTo>
                    <a:pt x="831" y="21600"/>
                    <a:pt x="0" y="21045"/>
                    <a:pt x="0" y="20361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21" name="image21.jpeg" descr="image21.jpeg"/>
            <p:cNvPicPr>
              <a:picLocks noChangeAspect="1"/>
            </p:cNvPicPr>
            <p:nvPr/>
          </p:nvPicPr>
          <p:blipFill>
            <a:blip r:embed="rId21">
              <a:extLst/>
            </a:blip>
            <a:srcRect/>
            <a:stretch>
              <a:fillRect/>
            </a:stretch>
          </p:blipFill>
          <p:spPr>
            <a:xfrm>
              <a:off x="0" y="-1"/>
              <a:ext cx="1323880" cy="1983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8" y="0"/>
                  </a:moveTo>
                  <a:cubicBezTo>
                    <a:pt x="833" y="0"/>
                    <a:pt x="0" y="556"/>
                    <a:pt x="0" y="1240"/>
                  </a:cubicBezTo>
                  <a:lnTo>
                    <a:pt x="0" y="20360"/>
                  </a:lnTo>
                  <a:cubicBezTo>
                    <a:pt x="0" y="21044"/>
                    <a:pt x="833" y="21600"/>
                    <a:pt x="1858" y="21600"/>
                  </a:cubicBezTo>
                  <a:lnTo>
                    <a:pt x="19742" y="21600"/>
                  </a:lnTo>
                  <a:cubicBezTo>
                    <a:pt x="20767" y="21600"/>
                    <a:pt x="21600" y="21044"/>
                    <a:pt x="21600" y="20360"/>
                  </a:cubicBezTo>
                  <a:lnTo>
                    <a:pt x="21600" y="1240"/>
                  </a:lnTo>
                  <a:cubicBezTo>
                    <a:pt x="21600" y="556"/>
                    <a:pt x="20767" y="0"/>
                    <a:pt x="19742" y="0"/>
                  </a:cubicBezTo>
                  <a:lnTo>
                    <a:pt x="1858" y="0"/>
                  </a:lnTo>
                  <a:close/>
                </a:path>
              </a:pathLst>
            </a:custGeom>
            <a:ln w="15875" cap="flat">
              <a:solidFill>
                <a:srgbClr val="A4499C"/>
              </a:solidFill>
              <a:prstDash val="solid"/>
              <a:round/>
            </a:ln>
            <a:effectLst>
              <a:outerShdw blurRad="50800" dist="12700" dir="27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223" name="Rectangle"/>
          <p:cNvSpPr/>
          <p:nvPr/>
        </p:nvSpPr>
        <p:spPr>
          <a:xfrm>
            <a:off x="1548099" y="5174658"/>
            <a:ext cx="10621820" cy="1341122"/>
          </a:xfrm>
          <a:prstGeom prst="rect">
            <a:avLst/>
          </a:prstGeom>
          <a:solidFill>
            <a:srgbClr val="A549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Our Goal: Reduce flu-related hospitalizations and deaths…"/>
          <p:cNvSpPr txBox="1"/>
          <p:nvPr/>
        </p:nvSpPr>
        <p:spPr>
          <a:xfrm>
            <a:off x="1718858" y="5399447"/>
            <a:ext cx="10280299" cy="87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7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Our Goal: Reduce flu-related hospitalizations and deaths </a:t>
            </a:r>
          </a:p>
          <a:p>
            <a:pPr algn="ctr">
              <a:defRPr sz="27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like those we witnessed with our loved ones.  </a:t>
            </a:r>
          </a:p>
        </p:txBody>
      </p:sp>
      <p:sp>
        <p:nvSpPr>
          <p:cNvPr id="225" name="We put…"/>
          <p:cNvSpPr txBox="1"/>
          <p:nvPr/>
        </p:nvSpPr>
        <p:spPr>
          <a:xfrm>
            <a:off x="5964656" y="142432"/>
            <a:ext cx="1604513" cy="142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000" b="1">
                <a:solidFill>
                  <a:schemeClr val="accent2">
                    <a:satOff val="-16666"/>
                    <a:lumOff val="15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/>
              <a:t>We put</a:t>
            </a:r>
          </a:p>
          <a:p>
            <a:pPr algn="ctr">
              <a:defRPr sz="3000" b="1">
                <a:solidFill>
                  <a:schemeClr val="accent2">
                    <a:satOff val="-16666"/>
                    <a:lumOff val="15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/>
              <a:t> a </a:t>
            </a:r>
          </a:p>
          <a:p>
            <a:pPr algn="ctr">
              <a:defRPr sz="3000" b="1" i="1">
                <a:solidFill>
                  <a:schemeClr val="accent2">
                    <a:satOff val="-16666"/>
                    <a:lumOff val="15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/>
              <a:t>face</a:t>
            </a:r>
          </a:p>
        </p:txBody>
      </p:sp>
      <p:sp>
        <p:nvSpPr>
          <p:cNvPr id="226" name="to…"/>
          <p:cNvSpPr txBox="1"/>
          <p:nvPr/>
        </p:nvSpPr>
        <p:spPr>
          <a:xfrm>
            <a:off x="6374753" y="3708324"/>
            <a:ext cx="823298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000" b="1">
                <a:solidFill>
                  <a:schemeClr val="accent2">
                    <a:satOff val="-16666"/>
                    <a:lumOff val="15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 smtClean="0"/>
              <a:t>o</a:t>
            </a:r>
            <a:r>
              <a:rPr lang="en-US" dirty="0" smtClean="0"/>
              <a:t>n</a:t>
            </a:r>
            <a:endParaRPr dirty="0"/>
          </a:p>
          <a:p>
            <a:pPr algn="ctr">
              <a:defRPr sz="3000" b="1">
                <a:solidFill>
                  <a:schemeClr val="accent2">
                    <a:satOff val="-16666"/>
                    <a:lumOff val="15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the </a:t>
            </a:r>
          </a:p>
          <a:p>
            <a:pPr algn="ctr">
              <a:defRPr sz="3000" b="1" i="1">
                <a:solidFill>
                  <a:schemeClr val="accent2">
                    <a:satOff val="-16666"/>
                    <a:lumOff val="15000"/>
                  </a:schemeClr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flu.</a:t>
            </a:r>
          </a:p>
        </p:txBody>
      </p:sp>
    </p:spTree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itle 1"/>
          <p:cNvSpPr txBox="1">
            <a:spLocks noGrp="1"/>
          </p:cNvSpPr>
          <p:nvPr>
            <p:ph type="title"/>
          </p:nvPr>
        </p:nvSpPr>
        <p:spPr>
          <a:xfrm>
            <a:off x="1258482" y="294595"/>
            <a:ext cx="10629900" cy="73184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 smtClean="0"/>
              <a:t>Objectives</a:t>
            </a:r>
            <a:endParaRPr dirty="0"/>
          </a:p>
        </p:txBody>
      </p:sp>
      <p:grpSp>
        <p:nvGrpSpPr>
          <p:cNvPr id="371" name="Rectangle 3"/>
          <p:cNvGrpSpPr/>
          <p:nvPr/>
        </p:nvGrpSpPr>
        <p:grpSpPr>
          <a:xfrm>
            <a:off x="1770374" y="1286309"/>
            <a:ext cx="9933945" cy="1439121"/>
            <a:chOff x="0" y="0"/>
            <a:chExt cx="2163825" cy="2163825"/>
          </a:xfrm>
        </p:grpSpPr>
        <p:sp>
          <p:nvSpPr>
            <p:cNvPr id="369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370" name="Flu Product Manufacturers"/>
            <p:cNvSpPr txBox="1"/>
            <p:nvPr/>
          </p:nvSpPr>
          <p:spPr>
            <a:xfrm>
              <a:off x="64153" y="503860"/>
              <a:ext cx="1964111" cy="1293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1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lvl="0" fontAlgn="base"/>
              <a:r>
                <a:rPr lang="en-US" dirty="0" smtClean="0"/>
                <a:t>How to </a:t>
              </a:r>
              <a:r>
                <a:rPr lang="en-US" dirty="0"/>
                <a:t>implement CDC’s SHARE method to make strong flu vaccine recommendations to patients.</a:t>
              </a:r>
            </a:p>
          </p:txBody>
        </p:sp>
      </p:grpSp>
      <p:grpSp>
        <p:nvGrpSpPr>
          <p:cNvPr id="374" name="Rectangle 41"/>
          <p:cNvGrpSpPr/>
          <p:nvPr/>
        </p:nvGrpSpPr>
        <p:grpSpPr>
          <a:xfrm>
            <a:off x="1770373" y="3109851"/>
            <a:ext cx="9933945" cy="1371483"/>
            <a:chOff x="0" y="0"/>
            <a:chExt cx="2163825" cy="2163825"/>
          </a:xfrm>
        </p:grpSpPr>
        <p:sp>
          <p:nvSpPr>
            <p:cNvPr id="372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3" name="Government &amp; Health Agencies"/>
            <p:cNvSpPr txBox="1"/>
            <p:nvPr/>
          </p:nvSpPr>
          <p:spPr>
            <a:xfrm>
              <a:off x="19110" y="456287"/>
              <a:ext cx="2117530" cy="1296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1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How to </a:t>
              </a:r>
              <a:r>
                <a:rPr lang="en-US" dirty="0"/>
                <a:t>utilize the resources in Families Fighting Flu’s Healthcare Professional (HCP) Toolkit. </a:t>
              </a:r>
              <a:endParaRPr dirty="0"/>
            </a:p>
          </p:txBody>
        </p:sp>
      </p:grpSp>
      <p:grpSp>
        <p:nvGrpSpPr>
          <p:cNvPr id="377" name="Rectangle 42"/>
          <p:cNvGrpSpPr/>
          <p:nvPr/>
        </p:nvGrpSpPr>
        <p:grpSpPr>
          <a:xfrm>
            <a:off x="1770375" y="4865755"/>
            <a:ext cx="9933944" cy="1418230"/>
            <a:chOff x="0" y="-328940"/>
            <a:chExt cx="2163825" cy="2163825"/>
          </a:xfrm>
        </p:grpSpPr>
        <p:sp>
          <p:nvSpPr>
            <p:cNvPr id="375" name="Square"/>
            <p:cNvSpPr/>
            <p:nvPr/>
          </p:nvSpPr>
          <p:spPr>
            <a:xfrm>
              <a:off x="0" y="-328940"/>
              <a:ext cx="2163825" cy="2163825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6" name="Healthcare Professionals"/>
            <p:cNvSpPr txBox="1"/>
            <p:nvPr/>
          </p:nvSpPr>
          <p:spPr>
            <a:xfrm>
              <a:off x="56925" y="165998"/>
              <a:ext cx="2041898" cy="11739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2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 lvl="0" fontAlgn="base"/>
              <a:r>
                <a:rPr lang="en-US" dirty="0" smtClean="0"/>
                <a:t>How to </a:t>
              </a:r>
              <a:r>
                <a:rPr lang="en-US" dirty="0"/>
                <a:t>use </a:t>
              </a:r>
              <a:r>
                <a:rPr lang="en-US" dirty="0" smtClean="0"/>
                <a:t>personal </a:t>
              </a:r>
              <a:r>
                <a:rPr lang="en-US" dirty="0"/>
                <a:t>stories to </a:t>
              </a:r>
              <a:r>
                <a:rPr lang="en-US" dirty="0" smtClean="0"/>
                <a:t>communicate the dangers of flu and importance of vaccination.</a:t>
              </a:r>
              <a:endParaRPr lang="en-US" dirty="0"/>
            </a:p>
          </p:txBody>
        </p:sp>
      </p:grpSp>
    </p:spTree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itle 1"/>
          <p:cNvSpPr txBox="1">
            <a:spLocks noGrp="1"/>
          </p:cNvSpPr>
          <p:nvPr>
            <p:ph type="title"/>
          </p:nvPr>
        </p:nvSpPr>
        <p:spPr>
          <a:xfrm>
            <a:off x="1159625" y="295438"/>
            <a:ext cx="10629900" cy="73184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 smtClean="0"/>
              <a:t>Let’s Start with Some Facts</a:t>
            </a:r>
            <a:r>
              <a:rPr lang="mr-IN" dirty="0" smtClean="0"/>
              <a:t>…</a:t>
            </a:r>
            <a:endParaRPr dirty="0"/>
          </a:p>
        </p:txBody>
      </p:sp>
      <p:grpSp>
        <p:nvGrpSpPr>
          <p:cNvPr id="374" name="Rectangle 41"/>
          <p:cNvGrpSpPr/>
          <p:nvPr/>
        </p:nvGrpSpPr>
        <p:grpSpPr>
          <a:xfrm>
            <a:off x="1770370" y="2233055"/>
            <a:ext cx="9933945" cy="941861"/>
            <a:chOff x="0" y="0"/>
            <a:chExt cx="2163825" cy="2163825"/>
          </a:xfrm>
        </p:grpSpPr>
        <p:sp>
          <p:nvSpPr>
            <p:cNvPr id="372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3" name="Government &amp; Health Agencies"/>
            <p:cNvSpPr txBox="1"/>
            <p:nvPr/>
          </p:nvSpPr>
          <p:spPr>
            <a:xfrm>
              <a:off x="0" y="227835"/>
              <a:ext cx="2163825" cy="1708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1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On a global scale, kills ~650,000 people every year </a:t>
              </a:r>
              <a:endParaRPr dirty="0"/>
            </a:p>
          </p:txBody>
        </p:sp>
      </p:grpSp>
      <p:grpSp>
        <p:nvGrpSpPr>
          <p:cNvPr id="377" name="Rectangle 42"/>
          <p:cNvGrpSpPr/>
          <p:nvPr/>
        </p:nvGrpSpPr>
        <p:grpSpPr>
          <a:xfrm>
            <a:off x="1770370" y="3284574"/>
            <a:ext cx="9933944" cy="1037466"/>
            <a:chOff x="0" y="-244978"/>
            <a:chExt cx="2163825" cy="2163825"/>
          </a:xfrm>
        </p:grpSpPr>
        <p:sp>
          <p:nvSpPr>
            <p:cNvPr id="375" name="Square"/>
            <p:cNvSpPr/>
            <p:nvPr/>
          </p:nvSpPr>
          <p:spPr>
            <a:xfrm>
              <a:off x="0" y="-244978"/>
              <a:ext cx="2163825" cy="2163825"/>
            </a:xfrm>
            <a:prstGeom prst="rect">
              <a:avLst/>
            </a:prstGeom>
            <a:solidFill>
              <a:srgbClr val="3193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6" name="Healthcare Professionals"/>
            <p:cNvSpPr txBox="1"/>
            <p:nvPr/>
          </p:nvSpPr>
          <p:spPr>
            <a:xfrm>
              <a:off x="0" y="-105231"/>
              <a:ext cx="2163825" cy="1884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2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Majority of the people who are hospitalized or die from flu are </a:t>
              </a:r>
            </a:p>
            <a:p>
              <a:r>
                <a:rPr lang="en-US" dirty="0" smtClean="0"/>
                <a:t>NOT vaccinated</a:t>
              </a:r>
              <a:endParaRPr dirty="0"/>
            </a:p>
          </p:txBody>
        </p:sp>
      </p:grpSp>
      <p:grpSp>
        <p:nvGrpSpPr>
          <p:cNvPr id="380" name="Rectangle 43"/>
          <p:cNvGrpSpPr/>
          <p:nvPr/>
        </p:nvGrpSpPr>
        <p:grpSpPr>
          <a:xfrm>
            <a:off x="1770369" y="4467642"/>
            <a:ext cx="9933945" cy="1064029"/>
            <a:chOff x="-1" y="0"/>
            <a:chExt cx="2163828" cy="2163825"/>
          </a:xfrm>
        </p:grpSpPr>
        <p:sp>
          <p:nvSpPr>
            <p:cNvPr id="378" name="Square"/>
            <p:cNvSpPr/>
            <p:nvPr/>
          </p:nvSpPr>
          <p:spPr>
            <a:xfrm>
              <a:off x="-1" y="0"/>
              <a:ext cx="2163828" cy="2163825"/>
            </a:xfrm>
            <a:prstGeom prst="rect">
              <a:avLst/>
            </a:prstGeom>
            <a:solidFill>
              <a:srgbClr val="529D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9" name="Advocacy Organizations"/>
            <p:cNvSpPr txBox="1"/>
            <p:nvPr/>
          </p:nvSpPr>
          <p:spPr>
            <a:xfrm>
              <a:off x="-1" y="279457"/>
              <a:ext cx="2163828" cy="1564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2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Annual flu vaccination is important for the protection of public health, not just individual health</a:t>
              </a:r>
              <a:endParaRPr dirty="0"/>
            </a:p>
          </p:txBody>
        </p:sp>
      </p:grpSp>
      <p:grpSp>
        <p:nvGrpSpPr>
          <p:cNvPr id="15" name="Rectangle 3"/>
          <p:cNvGrpSpPr/>
          <p:nvPr/>
        </p:nvGrpSpPr>
        <p:grpSpPr>
          <a:xfrm>
            <a:off x="1770370" y="1094282"/>
            <a:ext cx="9933945" cy="1032477"/>
            <a:chOff x="0" y="0"/>
            <a:chExt cx="2163825" cy="2163825"/>
          </a:xfrm>
        </p:grpSpPr>
        <p:sp>
          <p:nvSpPr>
            <p:cNvPr id="16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7384B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7" name="Flu Product Manufacturers"/>
            <p:cNvSpPr txBox="1"/>
            <p:nvPr/>
          </p:nvSpPr>
          <p:spPr>
            <a:xfrm>
              <a:off x="0" y="636994"/>
              <a:ext cx="2163825" cy="8898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1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2017-2018 season resulted in 80,000 deaths in the U.S.</a:t>
              </a:r>
              <a:endParaRPr dirty="0"/>
            </a:p>
          </p:txBody>
        </p:sp>
      </p:grpSp>
      <p:grpSp>
        <p:nvGrpSpPr>
          <p:cNvPr id="18" name="Rectangle 41"/>
          <p:cNvGrpSpPr/>
          <p:nvPr/>
        </p:nvGrpSpPr>
        <p:grpSpPr>
          <a:xfrm>
            <a:off x="1770368" y="5670475"/>
            <a:ext cx="9933945" cy="941861"/>
            <a:chOff x="0" y="0"/>
            <a:chExt cx="2163825" cy="2163825"/>
          </a:xfrm>
        </p:grpSpPr>
        <p:sp>
          <p:nvSpPr>
            <p:cNvPr id="19" name="Square"/>
            <p:cNvSpPr/>
            <p:nvPr/>
          </p:nvSpPr>
          <p:spPr>
            <a:xfrm>
              <a:off x="0" y="0"/>
              <a:ext cx="2163825" cy="2163825"/>
            </a:xfrm>
            <a:prstGeom prst="rect">
              <a:avLst/>
            </a:prstGeom>
            <a:solidFill>
              <a:srgbClr val="A549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Government &amp; Health Agencies"/>
            <p:cNvSpPr txBox="1"/>
            <p:nvPr/>
          </p:nvSpPr>
          <p:spPr>
            <a:xfrm>
              <a:off x="0" y="604635"/>
              <a:ext cx="2163825" cy="954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100" b="1"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rPr lang="en-US" dirty="0" smtClean="0"/>
                <a:t>CDC recommends flu vaccination for everyone 6 months and older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29695733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itle 1"/>
          <p:cNvSpPr txBox="1">
            <a:spLocks noGrp="1"/>
          </p:cNvSpPr>
          <p:nvPr>
            <p:ph type="title"/>
          </p:nvPr>
        </p:nvSpPr>
        <p:spPr>
          <a:xfrm>
            <a:off x="1159625" y="295438"/>
            <a:ext cx="10629900" cy="73184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A64A9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n-US" dirty="0" smtClean="0"/>
              <a:t>National Flu Vaccination Statistics</a:t>
            </a:r>
            <a:endParaRPr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63" y="1149355"/>
            <a:ext cx="7232823" cy="52385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163" y="6402257"/>
            <a:ext cx="72496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Source: CDC. Flu Vaccination Coverage, United States, 2016-17 Influenza </a:t>
            </a:r>
            <a:r>
              <a:rPr lang="en-US" sz="800" dirty="0" smtClean="0"/>
              <a:t>Season. https</a:t>
            </a:r>
            <a:r>
              <a:rPr lang="en-US" sz="800" dirty="0"/>
              <a:t>://</a:t>
            </a:r>
            <a:r>
              <a:rPr lang="en-US" sz="800" dirty="0" err="1"/>
              <a:t>www.cdc.gov</a:t>
            </a:r>
            <a:r>
              <a:rPr lang="en-US" sz="800" dirty="0"/>
              <a:t>/flu/</a:t>
            </a:r>
            <a:r>
              <a:rPr lang="en-US" sz="800" dirty="0" err="1"/>
              <a:t>fluvaxview</a:t>
            </a:r>
            <a:r>
              <a:rPr lang="en-US" sz="800" dirty="0"/>
              <a:t>/coverage-1617estimates.htm</a:t>
            </a:r>
          </a:p>
        </p:txBody>
      </p:sp>
    </p:spTree>
    <p:extLst>
      <p:ext uri="{BB962C8B-B14F-4D97-AF65-F5344CB8AC3E}">
        <p14:creationId xmlns:p14="http://schemas.microsoft.com/office/powerpoint/2010/main" val="186713202"/>
      </p:ext>
    </p:extLst>
  </p:cSld>
  <p:clrMapOvr>
    <a:masterClrMapping/>
  </p:clrMapOvr>
  <p:transition spd="med" advClick="0"/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blank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blank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5619</TotalTime>
  <Words>1257</Words>
  <Application>Microsoft Office PowerPoint</Application>
  <PresentationFormat>Widescreen</PresentationFormat>
  <Paragraphs>201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Georgia</vt:lpstr>
      <vt:lpstr>Helvetica</vt:lpstr>
      <vt:lpstr>blank</vt:lpstr>
      <vt:lpstr>How to Make a Strong Flu Vaccine Recommendation</vt:lpstr>
      <vt:lpstr>PowerPoint Presentation</vt:lpstr>
      <vt:lpstr>Advocates From Around the Globe</vt:lpstr>
      <vt:lpstr>The Power of Personal Stories</vt:lpstr>
      <vt:lpstr>PowerPoint Presentation</vt:lpstr>
      <vt:lpstr>PowerPoint Presentation</vt:lpstr>
      <vt:lpstr>Objectives</vt:lpstr>
      <vt:lpstr>Let’s Start with Some Facts…</vt:lpstr>
      <vt:lpstr>National Flu Vaccination Statistics</vt:lpstr>
      <vt:lpstr>Nevada Flu Vaccination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Families Fighting Flu</dc:title>
  <dc:creator>Breanne Van Dyne</dc:creator>
  <cp:lastModifiedBy>Breanne Van Dyne</cp:lastModifiedBy>
  <cp:revision>176</cp:revision>
  <cp:lastPrinted>2018-10-17T15:57:06Z</cp:lastPrinted>
  <dcterms:modified xsi:type="dcterms:W3CDTF">2018-10-18T15:39:18Z</dcterms:modified>
</cp:coreProperties>
</file>